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20"/>
  </p:notesMasterIdLst>
  <p:sldIdLst>
    <p:sldId id="277" r:id="rId2"/>
    <p:sldId id="273" r:id="rId3"/>
    <p:sldId id="296" r:id="rId4"/>
    <p:sldId id="299" r:id="rId5"/>
    <p:sldId id="446" r:id="rId6"/>
    <p:sldId id="279" r:id="rId7"/>
    <p:sldId id="278" r:id="rId8"/>
    <p:sldId id="439" r:id="rId9"/>
    <p:sldId id="445" r:id="rId10"/>
    <p:sldId id="295" r:id="rId11"/>
    <p:sldId id="444" r:id="rId12"/>
    <p:sldId id="298" r:id="rId13"/>
    <p:sldId id="292" r:id="rId14"/>
    <p:sldId id="259" r:id="rId15"/>
    <p:sldId id="260" r:id="rId16"/>
    <p:sldId id="267" r:id="rId17"/>
    <p:sldId id="305" r:id="rId18"/>
    <p:sldId id="429" r:id="rId1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CFA867-7163-209F-0112-032F8C60E885}" v="1" dt="2023-05-24T14:53:19.3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03" autoAdjust="0"/>
    <p:restoredTop sz="86388" autoAdjust="0"/>
  </p:normalViewPr>
  <p:slideViewPr>
    <p:cSldViewPr>
      <p:cViewPr varScale="1">
        <p:scale>
          <a:sx n="57" d="100"/>
          <a:sy n="57" d="100"/>
        </p:scale>
        <p:origin x="836" y="52"/>
      </p:cViewPr>
      <p:guideLst>
        <p:guide orient="horz" pos="2160"/>
        <p:guide pos="2880"/>
      </p:guideLst>
    </p:cSldViewPr>
  </p:slideViewPr>
  <p:outlineViewPr>
    <p:cViewPr>
      <p:scale>
        <a:sx n="33" d="100"/>
        <a:sy n="33" d="100"/>
      </p:scale>
      <p:origin x="0" y="-9336"/>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47" d="100"/>
          <a:sy n="47" d="100"/>
        </p:scale>
        <p:origin x="2792" y="4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neral Manager" userId="S::gm@neshomo.co.uk::85e0815d-b055-4768-b472-06f341ea2294" providerId="AD" clId="Web-{C1CFA867-7163-209F-0112-032F8C60E885}"/>
    <pc:docChg chg="modSld">
      <pc:chgData name="General Manager" userId="S::gm@neshomo.co.uk::85e0815d-b055-4768-b472-06f341ea2294" providerId="AD" clId="Web-{C1CFA867-7163-209F-0112-032F8C60E885}" dt="2023-05-24T14:53:19.340" v="0"/>
      <pc:docMkLst>
        <pc:docMk/>
      </pc:docMkLst>
      <pc:sldChg chg="delSp">
        <pc:chgData name="General Manager" userId="S::gm@neshomo.co.uk::85e0815d-b055-4768-b472-06f341ea2294" providerId="AD" clId="Web-{C1CFA867-7163-209F-0112-032F8C60E885}" dt="2023-05-24T14:53:19.340" v="0"/>
        <pc:sldMkLst>
          <pc:docMk/>
          <pc:sldMk cId="694154086" sldId="292"/>
        </pc:sldMkLst>
        <pc:picChg chg="del">
          <ac:chgData name="General Manager" userId="S::gm@neshomo.co.uk::85e0815d-b055-4768-b472-06f341ea2294" providerId="AD" clId="Web-{C1CFA867-7163-209F-0112-032F8C60E885}" dt="2023-05-24T14:53:19.340" v="0"/>
          <ac:picMkLst>
            <pc:docMk/>
            <pc:sldMk cId="694154086" sldId="292"/>
            <ac:picMk id="819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91DEA87-C306-4E8E-A714-78EB775EC6BF}" type="datetimeFigureOut">
              <a:rPr lang="en-GB" smtClean="0"/>
              <a:t>24/05/2023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D47F78D-AB58-4BA5-BF1F-79210E742500}" type="slidenum">
              <a:rPr lang="en-GB" smtClean="0"/>
              <a:t>‹#›</a:t>
            </a:fld>
            <a:endParaRPr lang="en-GB"/>
          </a:p>
        </p:txBody>
      </p:sp>
    </p:spTree>
    <p:extLst>
      <p:ext uri="{BB962C8B-B14F-4D97-AF65-F5344CB8AC3E}">
        <p14:creationId xmlns:p14="http://schemas.microsoft.com/office/powerpoint/2010/main" val="1376356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47F78D-AB58-4BA5-BF1F-79210E742500}" type="slidenum">
              <a:rPr lang="en-GB" smtClean="0"/>
              <a:t>1</a:t>
            </a:fld>
            <a:endParaRPr lang="en-GB"/>
          </a:p>
        </p:txBody>
      </p:sp>
    </p:spTree>
    <p:extLst>
      <p:ext uri="{BB962C8B-B14F-4D97-AF65-F5344CB8AC3E}">
        <p14:creationId xmlns:p14="http://schemas.microsoft.com/office/powerpoint/2010/main" val="3577828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t"/>
            <a:r>
              <a:rPr lang="en-GB" b="0" i="0" dirty="0">
                <a:solidFill>
                  <a:srgbClr val="333333"/>
                </a:solidFill>
                <a:effectLst/>
                <a:latin typeface="ReithSans"/>
              </a:rPr>
              <a:t>You don’t need to do too much to stimulate your baby’s brain but giving them cuddles and </a:t>
            </a:r>
            <a:r>
              <a:rPr lang="en-GB" b="1" i="0" u="none" strike="noStrike" dirty="0">
                <a:solidFill>
                  <a:srgbClr val="333333"/>
                </a:solidFill>
                <a:effectLst/>
                <a:latin typeface="ReithSans"/>
                <a:hlinkClick r:id="rId3"/>
              </a:rPr>
              <a:t>face-to-face contact</a:t>
            </a:r>
            <a:r>
              <a:rPr lang="en-GB" b="0" i="0" dirty="0">
                <a:solidFill>
                  <a:srgbClr val="333333"/>
                </a:solidFill>
                <a:effectLst/>
                <a:latin typeface="ReithSans"/>
              </a:rPr>
              <a:t> is a great place to </a:t>
            </a:r>
            <a:r>
              <a:rPr lang="en-GB" b="0" i="0" dirty="0" err="1">
                <a:solidFill>
                  <a:srgbClr val="333333"/>
                </a:solidFill>
                <a:effectLst/>
                <a:latin typeface="ReithSans"/>
              </a:rPr>
              <a:t>start.The</a:t>
            </a:r>
            <a:r>
              <a:rPr lang="en-GB" b="0" i="0" dirty="0">
                <a:solidFill>
                  <a:srgbClr val="333333"/>
                </a:solidFill>
                <a:effectLst/>
                <a:latin typeface="ReithSans"/>
              </a:rPr>
              <a:t> most important thing is to enjoy being together. </a:t>
            </a:r>
          </a:p>
          <a:p>
            <a:pPr algn="l" rtl="0" fontAlgn="t"/>
            <a:endParaRPr lang="en-GB" dirty="0"/>
          </a:p>
          <a:p>
            <a:pPr algn="l" rtl="0" fontAlgn="t"/>
            <a:r>
              <a:rPr lang="en-GB" b="1" i="0" dirty="0">
                <a:solidFill>
                  <a:srgbClr val="333333"/>
                </a:solidFill>
                <a:effectLst/>
                <a:latin typeface="ReithSans"/>
              </a:rPr>
              <a:t>How can you boost babies’ brain development?</a:t>
            </a:r>
          </a:p>
          <a:p>
            <a:pPr algn="l" rtl="0" fontAlgn="t"/>
            <a:r>
              <a:rPr lang="en-GB" b="0" i="0" dirty="0">
                <a:solidFill>
                  <a:srgbClr val="333333"/>
                </a:solidFill>
                <a:effectLst/>
                <a:latin typeface="ReithSans"/>
              </a:rPr>
              <a:t>In the early days of a baby’s life, their brain will be very stimulated and everything they see and do is a learning experience for them As Danielle says, “Young babies are naturally learning and there is a lot for them to take in. Just by being together and interacting with your little one, you will start to tune into each other and build familiar routines”.</a:t>
            </a:r>
          </a:p>
          <a:p>
            <a:pPr algn="l" rtl="0" fontAlgn="t"/>
            <a:r>
              <a:rPr lang="en-GB" b="1" i="0" dirty="0">
                <a:solidFill>
                  <a:srgbClr val="333333"/>
                </a:solidFill>
                <a:effectLst/>
                <a:latin typeface="ReithSans"/>
              </a:rPr>
              <a:t>You can start these interactions with your baby through:</a:t>
            </a:r>
            <a:endParaRPr lang="en-GB" b="0" i="0" dirty="0">
              <a:solidFill>
                <a:srgbClr val="333333"/>
              </a:solidFill>
              <a:effectLst/>
              <a:latin typeface="ReithSans"/>
            </a:endParaRPr>
          </a:p>
          <a:p>
            <a:pPr algn="l" rtl="0" fontAlgn="t">
              <a:buFont typeface="Arial" panose="020B0604020202020204" pitchFamily="34" charset="0"/>
              <a:buChar char="•"/>
            </a:pPr>
            <a:r>
              <a:rPr lang="en-GB" b="0" i="0" dirty="0">
                <a:solidFill>
                  <a:srgbClr val="333333"/>
                </a:solidFill>
                <a:effectLst/>
                <a:latin typeface="ReithSans"/>
              </a:rPr>
              <a:t>Skin-to-skin contact, holding them and having cuddles</a:t>
            </a:r>
          </a:p>
          <a:p>
            <a:pPr algn="l" rtl="0" fontAlgn="t">
              <a:buFont typeface="Arial" panose="020B0604020202020204" pitchFamily="34" charset="0"/>
              <a:buChar char="•"/>
            </a:pPr>
            <a:r>
              <a:rPr lang="en-GB" b="0" i="0" dirty="0">
                <a:solidFill>
                  <a:srgbClr val="333333"/>
                </a:solidFill>
                <a:effectLst/>
                <a:latin typeface="ReithSans"/>
              </a:rPr>
              <a:t>Being available and responding to them</a:t>
            </a:r>
          </a:p>
          <a:p>
            <a:pPr algn="l" rtl="0" fontAlgn="t">
              <a:buFont typeface="Arial" panose="020B0604020202020204" pitchFamily="34" charset="0"/>
              <a:buChar char="•"/>
            </a:pPr>
            <a:r>
              <a:rPr lang="en-GB" b="0" i="0" dirty="0">
                <a:solidFill>
                  <a:srgbClr val="333333"/>
                </a:solidFill>
                <a:effectLst/>
                <a:latin typeface="ReithSans"/>
              </a:rPr>
              <a:t>Talking to them face to face throughout your day</a:t>
            </a:r>
          </a:p>
          <a:p>
            <a:pPr algn="l" rtl="0" fontAlgn="t">
              <a:buFont typeface="Arial" panose="020B0604020202020204" pitchFamily="34" charset="0"/>
              <a:buChar char="•"/>
            </a:pPr>
            <a:r>
              <a:rPr lang="en-GB" b="0" i="0" dirty="0">
                <a:solidFill>
                  <a:srgbClr val="333333"/>
                </a:solidFill>
                <a:effectLst/>
                <a:latin typeface="ReithSans"/>
              </a:rPr>
              <a:t>Including them in conversations with those around you</a:t>
            </a:r>
          </a:p>
          <a:p>
            <a:pPr algn="l" rtl="0" fontAlgn="t"/>
            <a:r>
              <a:rPr lang="en-GB" b="0" i="0" dirty="0">
                <a:solidFill>
                  <a:srgbClr val="333333"/>
                </a:solidFill>
                <a:effectLst/>
                <a:latin typeface="ReithSans"/>
              </a:rPr>
              <a:t>Danielle says it’s important to remember that you don’t need to do anything extraordinary to boost your baby’s development. As they grow up, talking, cuddles and play can be built into your daily routine and can have long lasting positive effects on your child.</a:t>
            </a:r>
          </a:p>
          <a:p>
            <a:pPr algn="l" rtl="0" fontAlgn="t"/>
            <a:r>
              <a:rPr lang="en-GB" b="1" i="0" dirty="0">
                <a:solidFill>
                  <a:srgbClr val="333333"/>
                </a:solidFill>
                <a:effectLst/>
                <a:latin typeface="ReithSans"/>
              </a:rPr>
              <a:t>How to stimulate a baby’s brain</a:t>
            </a:r>
          </a:p>
          <a:p>
            <a:pPr algn="l" rtl="0" fontAlgn="t"/>
            <a:r>
              <a:rPr lang="en-GB" b="0" i="0" dirty="0">
                <a:solidFill>
                  <a:srgbClr val="333333"/>
                </a:solidFill>
                <a:effectLst/>
                <a:latin typeface="ReithSans"/>
              </a:rPr>
              <a:t>You don’t need to do too much to stimulate your baby’s brain but giving them cuddles and </a:t>
            </a:r>
            <a:r>
              <a:rPr lang="en-GB" b="1" i="0" u="none" strike="noStrike" dirty="0">
                <a:solidFill>
                  <a:srgbClr val="333333"/>
                </a:solidFill>
                <a:effectLst/>
                <a:latin typeface="ReithSans"/>
                <a:hlinkClick r:id="rId3"/>
              </a:rPr>
              <a:t>face-to-face contact</a:t>
            </a:r>
            <a:r>
              <a:rPr lang="en-GB" b="0" i="0" dirty="0">
                <a:solidFill>
                  <a:srgbClr val="333333"/>
                </a:solidFill>
                <a:effectLst/>
                <a:latin typeface="ReithSans"/>
              </a:rPr>
              <a:t> is a great place to start.</a:t>
            </a:r>
          </a:p>
          <a:p>
            <a:pPr algn="l" rtl="0" fontAlgn="t"/>
            <a:r>
              <a:rPr lang="en-GB" b="0" i="0" dirty="0">
                <a:solidFill>
                  <a:srgbClr val="333333"/>
                </a:solidFill>
                <a:effectLst/>
                <a:latin typeface="ReithSans"/>
              </a:rPr>
              <a:t>Sometimes babies can become overstimulated if they are faced with music, lights and too much noise. Remember, they are learning a lot of new things from the moment they are born just by being in the world.</a:t>
            </a:r>
          </a:p>
          <a:p>
            <a:pPr algn="l" rtl="0" fontAlgn="t"/>
            <a:r>
              <a:rPr lang="en-GB" b="0" i="0" dirty="0">
                <a:solidFill>
                  <a:srgbClr val="333333"/>
                </a:solidFill>
                <a:effectLst/>
                <a:latin typeface="ReithSans"/>
              </a:rPr>
              <a:t>Your little one will begin to learn that your voice goes with your face and your smell. Early on in your child’s life, your </a:t>
            </a:r>
            <a:r>
              <a:rPr lang="en-GB" b="1" i="0" u="none" strike="noStrike" dirty="0">
                <a:solidFill>
                  <a:srgbClr val="333333"/>
                </a:solidFill>
                <a:effectLst/>
                <a:latin typeface="ReithSans"/>
                <a:hlinkClick r:id="rId3"/>
              </a:rPr>
              <a:t>baby’s vision is very limited but as they get older</a:t>
            </a:r>
            <a:r>
              <a:rPr lang="en-GB" b="0" i="0" dirty="0">
                <a:solidFill>
                  <a:srgbClr val="333333"/>
                </a:solidFill>
                <a:effectLst/>
                <a:latin typeface="ReithSans"/>
              </a:rPr>
              <a:t>, they will be able to focus and tune into what you're doing. We have a collection of simple activities and things to do with children aged 0-3 months. Find some </a:t>
            </a:r>
            <a:r>
              <a:rPr lang="en-GB" b="1" i="0" u="none" strike="noStrike" dirty="0">
                <a:solidFill>
                  <a:srgbClr val="333333"/>
                </a:solidFill>
                <a:effectLst/>
                <a:latin typeface="ReithSans"/>
                <a:hlinkClick r:id="rId3"/>
              </a:rPr>
              <a:t>new ways to bond with your baby here</a:t>
            </a:r>
            <a:r>
              <a:rPr lang="en-GB" b="0" i="0" dirty="0">
                <a:solidFill>
                  <a:srgbClr val="333333"/>
                </a:solidFill>
                <a:effectLst/>
                <a:latin typeface="ReithSans"/>
              </a:rPr>
              <a:t>.</a:t>
            </a:r>
          </a:p>
          <a:p>
            <a:pPr algn="l" rtl="0" fontAlgn="t"/>
            <a:r>
              <a:rPr lang="en-GB" b="0" i="0" dirty="0">
                <a:solidFill>
                  <a:srgbClr val="333333"/>
                </a:solidFill>
                <a:effectLst/>
                <a:latin typeface="ReithSans"/>
              </a:rPr>
              <a:t>The most important thing is to enjoy being together. Make sure that you are okay too - it can take a while to adjust to a new lifestyle, especially without much sleep.</a:t>
            </a:r>
          </a:p>
          <a:p>
            <a:endParaRPr lang="en-GB" dirty="0"/>
          </a:p>
          <a:p>
            <a:r>
              <a:rPr lang="en-GB" dirty="0"/>
              <a:t>Play – just face – ¾ months – moving onto joint attention</a:t>
            </a:r>
          </a:p>
          <a:p>
            <a:r>
              <a:rPr lang="en-GB" dirty="0"/>
              <a:t>Watch - What are they interested in / like / feeling. Get to know them</a:t>
            </a:r>
          </a:p>
          <a:p>
            <a:r>
              <a:rPr lang="en-GB" dirty="0"/>
              <a:t>Allow time – brain  slower, they want to take part, need breaks – normal to look away</a:t>
            </a:r>
          </a:p>
          <a:p>
            <a:r>
              <a:rPr lang="en-GB" dirty="0"/>
              <a:t>Talk – building language ability, your conversations build love</a:t>
            </a:r>
          </a:p>
          <a:p>
            <a:r>
              <a:rPr lang="en-GB" dirty="0"/>
              <a:t>Respond to their communications – make them feel important and loved.  A cry always means something – its their only way to tell you but it takes time to know at first you are working it out together.</a:t>
            </a:r>
          </a:p>
        </p:txBody>
      </p:sp>
      <p:sp>
        <p:nvSpPr>
          <p:cNvPr id="4" name="Slide Number Placeholder 3"/>
          <p:cNvSpPr>
            <a:spLocks noGrp="1"/>
          </p:cNvSpPr>
          <p:nvPr>
            <p:ph type="sldNum" sz="quarter" idx="5"/>
          </p:nvPr>
        </p:nvSpPr>
        <p:spPr/>
        <p:txBody>
          <a:bodyPr/>
          <a:lstStyle/>
          <a:p>
            <a:fld id="{8D47F78D-AB58-4BA5-BF1F-79210E742500}" type="slidenum">
              <a:rPr lang="en-GB" smtClean="0"/>
              <a:t>11</a:t>
            </a:fld>
            <a:endParaRPr lang="en-GB"/>
          </a:p>
        </p:txBody>
      </p:sp>
    </p:spTree>
    <p:extLst>
      <p:ext uri="{BB962C8B-B14F-4D97-AF65-F5344CB8AC3E}">
        <p14:creationId xmlns:p14="http://schemas.microsoft.com/office/powerpoint/2010/main" val="1847334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86981" y="4715153"/>
            <a:ext cx="6423714" cy="4466987"/>
          </a:xfrm>
        </p:spPr>
        <p: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GB" sz="1200" dirty="0"/>
              <a:t>Encourage the parent to look for their baby’s communication, think about their baby is thinking and feeling and to experiment with responding</a:t>
            </a:r>
          </a:p>
          <a:p>
            <a:pPr>
              <a:lnSpc>
                <a:spcPct val="80000"/>
              </a:lnSpc>
            </a:pPr>
            <a:r>
              <a:rPr lang="en-GB" dirty="0"/>
              <a:t>Help parent’s observe baby’s behaviour and interpret what it means. </a:t>
            </a:r>
          </a:p>
          <a:p>
            <a:pPr>
              <a:lnSpc>
                <a:spcPct val="80000"/>
              </a:lnSpc>
            </a:pPr>
            <a:r>
              <a:rPr lang="en-GB" dirty="0"/>
              <a:t>Encourage parent’s to talk to baby – tell them what they are doing e.g. when nappy changing </a:t>
            </a:r>
          </a:p>
          <a:p>
            <a:pPr>
              <a:lnSpc>
                <a:spcPct val="80000"/>
              </a:lnSpc>
            </a:pPr>
            <a:r>
              <a:rPr lang="en-GB" dirty="0"/>
              <a:t>Ask parents what the baby is feeling? to help them tune into emotions</a:t>
            </a:r>
          </a:p>
          <a:p>
            <a:pPr>
              <a:lnSpc>
                <a:spcPct val="80000"/>
              </a:lnSpc>
            </a:pPr>
            <a:r>
              <a:rPr lang="en-GB" dirty="0"/>
              <a:t>Position parent and baby face-to-face to support interactions</a:t>
            </a:r>
          </a:p>
          <a:p>
            <a:pPr>
              <a:lnSpc>
                <a:spcPct val="80000"/>
              </a:lnSpc>
            </a:pPr>
            <a:r>
              <a:rPr lang="en-GB" dirty="0"/>
              <a:t>Encourage singing and reading to baby</a:t>
            </a:r>
          </a:p>
          <a:p>
            <a:pPr>
              <a:lnSpc>
                <a:spcPct val="80000"/>
              </a:lnSpc>
            </a:pPr>
            <a:r>
              <a:rPr lang="en-GB" dirty="0"/>
              <a:t>Encourage parents to give the baby space to initiate interactions and to be aware when baby needs to look away</a:t>
            </a:r>
          </a:p>
          <a:p>
            <a:pPr>
              <a:lnSpc>
                <a:spcPct val="80000"/>
              </a:lnSpc>
            </a:pPr>
            <a:r>
              <a:rPr lang="en-GB" dirty="0"/>
              <a:t>Encourage parents to mirror baby’s noises and facial expressions. Learn to take turns. </a:t>
            </a:r>
          </a:p>
          <a:p>
            <a:pPr>
              <a:lnSpc>
                <a:spcPct val="80000"/>
              </a:lnSpc>
            </a:pPr>
            <a:r>
              <a:rPr lang="en-GB" dirty="0"/>
              <a:t>Help parents to see their babies communication and help them notice when they are doing it</a:t>
            </a:r>
          </a:p>
          <a:p>
            <a:pPr>
              <a:lnSpc>
                <a:spcPct val="80000"/>
              </a:lnSpc>
            </a:pPr>
            <a:endParaRPr lang="en-GB" dirty="0"/>
          </a:p>
          <a:p>
            <a:pPr>
              <a:lnSpc>
                <a:spcPct val="80000"/>
              </a:lnSpc>
            </a:pPr>
            <a:endParaRPr lang="en-GB" dirty="0"/>
          </a:p>
          <a:p>
            <a:pPr lvl="0" eaLnBrk="0" fontAlgn="base" hangingPunct="0"/>
            <a:r>
              <a:rPr lang="en-GB" dirty="0"/>
              <a:t>How did baby come to be? Was pregnancy planned / unexpected / unwanted / was it an assisted pregnancy? </a:t>
            </a:r>
          </a:p>
          <a:p>
            <a:pPr lvl="0" eaLnBrk="0" fontAlgn="base" hangingPunct="0"/>
            <a:r>
              <a:rPr lang="en-GB" dirty="0"/>
              <a:t>Experience of pregnancy - any complications? Sense of support </a:t>
            </a:r>
          </a:p>
          <a:p>
            <a:pPr lvl="0" eaLnBrk="0" fontAlgn="base" hangingPunct="0"/>
            <a:r>
              <a:rPr lang="en-GB" dirty="0"/>
              <a:t>Previous pregnancies? Including terminations and  miscarriages </a:t>
            </a:r>
          </a:p>
          <a:p>
            <a:pPr lvl="0" eaLnBrk="0" fontAlgn="base" hangingPunct="0"/>
            <a:r>
              <a:rPr lang="en-GB" dirty="0"/>
              <a:t>Any significant loss? Including perinatal themselves of within the wider family or loss of own parents.</a:t>
            </a:r>
          </a:p>
          <a:p>
            <a:pPr lvl="0" eaLnBrk="0" fontAlgn="base" hangingPunct="0"/>
            <a:r>
              <a:rPr lang="en-GB" dirty="0"/>
              <a:t>Experience of baby’s delivery and sense of support</a:t>
            </a:r>
          </a:p>
          <a:p>
            <a:pPr lvl="0" eaLnBrk="0" fontAlgn="base" hangingPunct="0"/>
            <a:r>
              <a:rPr lang="en-GB" dirty="0"/>
              <a:t>How is mum recovering? Any complications?</a:t>
            </a:r>
          </a:p>
          <a:p>
            <a:pPr lvl="0" eaLnBrk="0" fontAlgn="base" hangingPunct="0"/>
            <a:r>
              <a:rPr lang="en-GB" dirty="0"/>
              <a:t>Feelings about and towards baby</a:t>
            </a:r>
          </a:p>
          <a:p>
            <a:pPr lvl="0" eaLnBrk="0" fontAlgn="base" hangingPunct="0"/>
            <a:r>
              <a:rPr lang="en-GB" dirty="0"/>
              <a:t>How are parents and baby getting to know each other?</a:t>
            </a:r>
          </a:p>
          <a:p>
            <a:pPr lvl="0" eaLnBrk="0" fontAlgn="base" hangingPunct="0"/>
            <a:r>
              <a:rPr lang="en-GB" dirty="0"/>
              <a:t>Confidence as a parent</a:t>
            </a:r>
          </a:p>
          <a:p>
            <a:pPr lvl="0" eaLnBrk="0" fontAlgn="base" hangingPunct="0"/>
            <a:r>
              <a:rPr lang="en-GB" dirty="0"/>
              <a:t>Sense of support from others</a:t>
            </a:r>
          </a:p>
          <a:p>
            <a:pPr lvl="0" eaLnBrk="0" fontAlgn="base" hangingPunct="0"/>
            <a:r>
              <a:rPr lang="en-GB" dirty="0"/>
              <a:t>How is the parental relationship adapting?</a:t>
            </a:r>
          </a:p>
          <a:p>
            <a:pPr lvl="0" eaLnBrk="0" fontAlgn="base" hangingPunct="0"/>
            <a:r>
              <a:rPr lang="en-GB" dirty="0"/>
              <a:t>Any significant experiences in own childhood and relationship with own parents.</a:t>
            </a:r>
          </a:p>
          <a:p>
            <a:pPr lvl="0" eaLnBrk="0" fontAlgn="base" hangingPunct="0"/>
            <a:r>
              <a:rPr lang="en-GB" dirty="0"/>
              <a:t>How is baby’s health and development </a:t>
            </a:r>
          </a:p>
          <a:p>
            <a:pPr lvl="0" eaLnBrk="0" fontAlgn="base" hangingPunct="0"/>
            <a:r>
              <a:rPr lang="en-GB" dirty="0"/>
              <a:t>How has baby’s feeding established – any issues </a:t>
            </a:r>
            <a:r>
              <a:rPr lang="en-GB" dirty="0" err="1"/>
              <a:t>e.g</a:t>
            </a:r>
            <a:r>
              <a:rPr lang="en-GB" dirty="0"/>
              <a:t> colic/ reflux? Any disappointments e.g. unable to breastfeed </a:t>
            </a:r>
          </a:p>
          <a:p>
            <a:pPr lvl="0" eaLnBrk="0" fontAlgn="base" hangingPunct="0"/>
            <a:r>
              <a:rPr lang="en-GB" dirty="0"/>
              <a:t>How has the parents mental health been affected by becoming a parent?</a:t>
            </a:r>
          </a:p>
          <a:p>
            <a:pPr lvl="0" eaLnBrk="0" fontAlgn="base" hangingPunct="0"/>
            <a:r>
              <a:rPr lang="en-GB" dirty="0"/>
              <a:t>Are there any aspects of being a parent which are more difficult and troublesome?</a:t>
            </a:r>
          </a:p>
          <a:p>
            <a:endParaRPr lang="en-GB" dirty="0"/>
          </a:p>
        </p:txBody>
      </p:sp>
      <p:sp>
        <p:nvSpPr>
          <p:cNvPr id="4" name="Slide Number Placeholder 3"/>
          <p:cNvSpPr>
            <a:spLocks noGrp="1"/>
          </p:cNvSpPr>
          <p:nvPr>
            <p:ph type="sldNum" sz="quarter" idx="10"/>
          </p:nvPr>
        </p:nvSpPr>
        <p:spPr/>
        <p:txBody>
          <a:bodyPr/>
          <a:lstStyle/>
          <a:p>
            <a:fld id="{8D47F78D-AB58-4BA5-BF1F-79210E742500}" type="slidenum">
              <a:rPr lang="en-GB" smtClean="0"/>
              <a:t>12</a:t>
            </a:fld>
            <a:endParaRPr lang="en-GB"/>
          </a:p>
        </p:txBody>
      </p:sp>
    </p:spTree>
    <p:extLst>
      <p:ext uri="{BB962C8B-B14F-4D97-AF65-F5344CB8AC3E}">
        <p14:creationId xmlns:p14="http://schemas.microsoft.com/office/powerpoint/2010/main" val="615115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47F78D-AB58-4BA5-BF1F-79210E742500}" type="slidenum">
              <a:rPr lang="en-GB" smtClean="0"/>
              <a:t>13</a:t>
            </a:fld>
            <a:endParaRPr lang="en-GB"/>
          </a:p>
        </p:txBody>
      </p:sp>
    </p:spTree>
    <p:extLst>
      <p:ext uri="{BB962C8B-B14F-4D97-AF65-F5344CB8AC3E}">
        <p14:creationId xmlns:p14="http://schemas.microsoft.com/office/powerpoint/2010/main" val="236195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47F78D-AB58-4BA5-BF1F-79210E742500}" type="slidenum">
              <a:rPr lang="en-GB" smtClean="0"/>
              <a:t>14</a:t>
            </a:fld>
            <a:endParaRPr lang="en-GB"/>
          </a:p>
        </p:txBody>
      </p:sp>
    </p:spTree>
    <p:extLst>
      <p:ext uri="{BB962C8B-B14F-4D97-AF65-F5344CB8AC3E}">
        <p14:creationId xmlns:p14="http://schemas.microsoft.com/office/powerpoint/2010/main" val="703615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GB" dirty="0"/>
              <a:t>There is a strong movement to recognise that babies cannot wait</a:t>
            </a:r>
          </a:p>
          <a:p>
            <a:pPr eaLnBrk="0" fontAlgn="base" hangingPunct="0"/>
            <a:r>
              <a:rPr lang="en-GB" dirty="0"/>
              <a:t>The 1001 Critical Days Manifesto is a unique, </a:t>
            </a:r>
            <a:r>
              <a:rPr lang="en-GB" dirty="0">
                <a:hlinkClick r:id="rId3"/>
              </a:rPr>
              <a:t>cross-party manifesto</a:t>
            </a:r>
            <a:r>
              <a:rPr lang="en-GB" dirty="0"/>
              <a:t> setting out a vision for the provision of services in the UK for the period between conception and age 2 for the early years period. </a:t>
            </a:r>
          </a:p>
          <a:p>
            <a:pPr eaLnBrk="0" fontAlgn="base" hangingPunct="0"/>
            <a:endParaRPr lang="en-GB" dirty="0"/>
          </a:p>
          <a:p>
            <a:pPr eaLnBrk="0" fontAlgn="base" hangingPunct="0"/>
            <a:r>
              <a:rPr lang="en-GB" dirty="0"/>
              <a:t>The Manifesto was launched in 2013 and again in 2015. In launching the Manifesto, politicians from across the political spectrum came together to acknowledge the importance of the 1001 critical days, and pledged to give all babies the best possible start in life (when the brain is wiring up and the capacities that underpin emotional wellbeing are developed in the relational context.</a:t>
            </a:r>
            <a:endParaRPr lang="en-GB" i="1" dirty="0"/>
          </a:p>
          <a:p>
            <a:pPr eaLnBrk="0" fontAlgn="base" hangingPunct="0"/>
            <a:endParaRPr lang="en-GB" i="1" dirty="0"/>
          </a:p>
          <a:p>
            <a:pPr>
              <a:spcBef>
                <a:spcPct val="0"/>
              </a:spcBef>
            </a:pPr>
            <a:r>
              <a:rPr lang="en-GB" altLang="en-US" dirty="0"/>
              <a:t>Critical’ phase</a:t>
            </a:r>
          </a:p>
          <a:p>
            <a:pPr>
              <a:spcBef>
                <a:spcPct val="0"/>
              </a:spcBef>
            </a:pPr>
            <a:endParaRPr lang="en-GB" altLang="en-US" dirty="0"/>
          </a:p>
          <a:p>
            <a:pPr>
              <a:spcBef>
                <a:spcPct val="0"/>
              </a:spcBef>
            </a:pPr>
            <a:r>
              <a:rPr lang="en-GB" altLang="en-US" dirty="0" err="1"/>
              <a:t>james</a:t>
            </a:r>
            <a:r>
              <a:rPr lang="en-GB" altLang="en-US" dirty="0"/>
              <a:t> </a:t>
            </a:r>
            <a:r>
              <a:rPr lang="en-GB" altLang="en-US" dirty="0" err="1"/>
              <a:t>heckman</a:t>
            </a:r>
            <a:r>
              <a:rPr lang="en-GB" altLang="en-US" dirty="0"/>
              <a:t> – equation that details the </a:t>
            </a:r>
            <a:r>
              <a:rPr lang="en-GB" altLang="en-US" dirty="0" err="1"/>
              <a:t>the</a:t>
            </a:r>
            <a:r>
              <a:rPr lang="en-GB" altLang="en-US" dirty="0"/>
              <a:t> greater the investment – the greater the return</a:t>
            </a:r>
          </a:p>
          <a:p>
            <a:pPr>
              <a:spcBef>
                <a:spcPct val="0"/>
              </a:spcBef>
            </a:pPr>
            <a:endParaRPr lang="en-GB" altLang="en-US" dirty="0"/>
          </a:p>
          <a:p>
            <a:pPr>
              <a:spcBef>
                <a:spcPct val="0"/>
              </a:spcBef>
            </a:pPr>
            <a:endParaRPr lang="en-GB" altLang="en-US" dirty="0"/>
          </a:p>
          <a:p>
            <a:r>
              <a:rPr lang="en-GB" b="1" dirty="0"/>
              <a:t>The effects of not intervening early are damaging not only for the child as they grow up, but also to society as a whole</a:t>
            </a:r>
          </a:p>
          <a:p>
            <a:r>
              <a:rPr lang="en-GB" dirty="0"/>
              <a:t>Children's early experiences can have long-term impacts on their emotional and physical health, social development, education and future employment – which can lead to significant long-term costs to the public purse (Comptroller and Auditor General &amp; Department for Education, 2014).</a:t>
            </a:r>
          </a:p>
          <a:p>
            <a:endParaRPr lang="en-GB" dirty="0"/>
          </a:p>
          <a:p>
            <a:r>
              <a:rPr lang="en-GB" dirty="0"/>
              <a:t>Rather than directing money into preventing problems occurring in the first place, we mostly spend money on costly 'late interventions' for children and families. In England and Wales, late intervention costs the state £17 billion a year. The costliest interventions are taking children into care, dealing with the consequences of domestic violence, and welfare benefits for 18-24-year-olds not in education, employment or training (Early Intervention Foundation, 2015).</a:t>
            </a:r>
          </a:p>
          <a:p>
            <a:endParaRPr lang="en-GB" dirty="0"/>
          </a:p>
          <a:p>
            <a:r>
              <a:rPr lang="en-GB" dirty="0"/>
              <a:t>Yet the research evidence is clear: intervening early to improve the mental health of young children is one of the most cost-effective ways of improving mental and physical health, and national productivity as a whole (Olds, et al, 1998; Stewart-Brown, et al, 2004; Heckman and </a:t>
            </a:r>
            <a:r>
              <a:rPr lang="en-GB" dirty="0" err="1"/>
              <a:t>Masterov</a:t>
            </a:r>
            <a:r>
              <a:rPr lang="en-GB" dirty="0"/>
              <a:t>, 2007).</a:t>
            </a:r>
          </a:p>
          <a:p>
            <a:pPr eaLnBrk="0" fontAlgn="base" hangingPunct="0"/>
            <a:endParaRPr lang="en-GB" dirty="0"/>
          </a:p>
          <a:p>
            <a:pPr eaLnBrk="0" fontAlgn="base" hangingPunct="0"/>
            <a:r>
              <a:rPr lang="en-GB" dirty="0"/>
              <a:t>Keeping the baby in mind not only aims to promote better health and outcomes for our future generation but it also makes financial sense.</a:t>
            </a:r>
          </a:p>
          <a:p>
            <a:pPr eaLnBrk="0" fontAlgn="base" hangingPunct="0"/>
            <a:endParaRPr lang="en-GB" dirty="0"/>
          </a:p>
          <a:p>
            <a:pPr eaLnBrk="0" fontAlgn="base" hangingPunct="0"/>
            <a:r>
              <a:rPr lang="en-GB" dirty="0"/>
              <a:t>Rigorous long term studies found a range of returns between £4 and £9 for every pound invested in early intervention for low income families.</a:t>
            </a:r>
          </a:p>
          <a:p>
            <a:pPr eaLnBrk="0" fontAlgn="base" hangingPunct="0"/>
            <a:endParaRPr lang="en-GB" dirty="0"/>
          </a:p>
          <a:p>
            <a:pPr eaLnBrk="0" fontAlgn="base" hangingPunct="0"/>
            <a:r>
              <a:rPr lang="en-GB" dirty="0"/>
              <a:t>navigate around missed neural opportunities and need to use compensatory educational /behavioural techniques, systemic support, justice and correctional systems, health and therapeutic interventions. This costs more.</a:t>
            </a:r>
          </a:p>
          <a:p>
            <a:pPr eaLnBrk="0" fontAlgn="base" hangingPunct="0"/>
            <a:r>
              <a:rPr lang="en-GB" dirty="0"/>
              <a:t> </a:t>
            </a:r>
          </a:p>
          <a:p>
            <a:pPr eaLnBrk="0" fontAlgn="base" hangingPunct="0"/>
            <a:r>
              <a:rPr lang="en-GB" dirty="0"/>
              <a:t>The cost of perinatal mental health problems per year’s births in the UK was estimated in 2016 to be £8.9 billion a year </a:t>
            </a:r>
          </a:p>
          <a:p>
            <a:pPr eaLnBrk="0" fontAlgn="base" hangingPunct="0"/>
            <a:r>
              <a:rPr lang="en-GB" dirty="0"/>
              <a:t>In 2016 The London School of economics and political science did a cost benefit analysis of the costs of perinatal mental health for mother and child and compared these with the cost of interventions to prevent and treat perinatal mental health in order to analyse if it is cost effective. </a:t>
            </a:r>
          </a:p>
          <a:p>
            <a:pPr eaLnBrk="0" fontAlgn="base" hangingPunct="0"/>
            <a:r>
              <a:rPr lang="en-GB" dirty="0"/>
              <a:t>In brief they concluded it appears to be cost effective- in fact it was found to be  5 times cheaper to intervene with preventative and restorative treatments  during the perinatal period than it is to stand back and have to respond to problems as they arise later on! This study included the following information of estimated predicted annual costs from the child to society should the mothers depression not be effectively treated. Briefly, costs included:</a:t>
            </a:r>
          </a:p>
          <a:p>
            <a:pPr eaLnBrk="0" fontAlgn="base" hangingPunct="0"/>
            <a:r>
              <a:rPr lang="en-GB" dirty="0"/>
              <a:t> </a:t>
            </a:r>
          </a:p>
          <a:p>
            <a:pPr lvl="0" eaLnBrk="0" fontAlgn="base" hangingPunct="0"/>
            <a:r>
              <a:rPr lang="en-GB" dirty="0"/>
              <a:t>A range of public sector costs (health and social care, education, criminal justice)</a:t>
            </a:r>
          </a:p>
          <a:p>
            <a:pPr lvl="0" eaLnBrk="0" fontAlgn="base" hangingPunct="0"/>
            <a:r>
              <a:rPr lang="en-GB" dirty="0"/>
              <a:t>Adverse child outcomes including pre-term birth, infant death, emotional and conduct problems, special educational needs, and leaving school without qualifications. </a:t>
            </a:r>
          </a:p>
          <a:p>
            <a:pPr lvl="0" eaLnBrk="0" fontAlgn="base" hangingPunct="0"/>
            <a:r>
              <a:rPr lang="en-GB" dirty="0"/>
              <a:t>Health-related quality of life losses were calculated based on health impairments (measured in form of disabilities) experienced by children with cognitive, emotional or behavioural problems. </a:t>
            </a:r>
          </a:p>
          <a:p>
            <a:pPr lvl="0" eaLnBrk="0" fontAlgn="base" hangingPunct="0"/>
            <a:r>
              <a:rPr lang="en-GB" dirty="0"/>
              <a:t>Productivity losses were calculated based on their reduced probability of leaving school with qualifications. </a:t>
            </a:r>
          </a:p>
          <a:p>
            <a:pPr eaLnBrk="0" fontAlgn="base" hangingPunct="0"/>
            <a:r>
              <a:rPr lang="en-GB" dirty="0"/>
              <a:t>In 2017 A new researches analysis from Nobel laureate economist James J. Heckman et al found that high-quality interventions during early childhood have can prevent multiple generations of poverty. The Heckman equation was developed to explain this:</a:t>
            </a:r>
          </a:p>
          <a:p>
            <a:pPr lvl="0" eaLnBrk="0" fontAlgn="base" hangingPunct="0"/>
            <a:r>
              <a:rPr lang="en-GB" b="1" dirty="0"/>
              <a:t>+ Invest</a:t>
            </a:r>
            <a:endParaRPr lang="en-GB" dirty="0"/>
          </a:p>
          <a:p>
            <a:pPr eaLnBrk="0" fontAlgn="base" hangingPunct="0"/>
            <a:r>
              <a:rPr lang="en-GB" dirty="0"/>
              <a:t>Invest in educational and developmental resources for disadvantaged families to provide equal access to successful early human development.</a:t>
            </a:r>
          </a:p>
          <a:p>
            <a:pPr lvl="0" eaLnBrk="0" fontAlgn="base" hangingPunct="0"/>
            <a:r>
              <a:rPr lang="en-GB" b="1" dirty="0"/>
              <a:t>+ Develop</a:t>
            </a:r>
            <a:endParaRPr lang="en-GB" dirty="0"/>
          </a:p>
          <a:p>
            <a:pPr eaLnBrk="0" fontAlgn="base" hangingPunct="0"/>
            <a:r>
              <a:rPr lang="en-GB" dirty="0"/>
              <a:t>Nurture early development of cognitive and social skills in children from birth to age five.</a:t>
            </a:r>
          </a:p>
          <a:p>
            <a:pPr lvl="0" eaLnBrk="0" fontAlgn="base" hangingPunct="0"/>
            <a:r>
              <a:rPr lang="en-GB" b="1" dirty="0"/>
              <a:t>+ Sustain</a:t>
            </a:r>
            <a:endParaRPr lang="en-GB" dirty="0"/>
          </a:p>
          <a:p>
            <a:pPr eaLnBrk="0" fontAlgn="base" hangingPunct="0"/>
            <a:r>
              <a:rPr lang="en-GB" dirty="0"/>
              <a:t>Sustain early development with effective education through to adulthood.</a:t>
            </a:r>
          </a:p>
          <a:p>
            <a:pPr lvl="0" eaLnBrk="0" fontAlgn="base" hangingPunct="0"/>
            <a:r>
              <a:rPr lang="en-GB" b="1" dirty="0"/>
              <a:t>= Gain</a:t>
            </a:r>
            <a:endParaRPr lang="en-GB" dirty="0"/>
          </a:p>
          <a:p>
            <a:pPr eaLnBrk="0" fontAlgn="base" hangingPunct="0"/>
            <a:r>
              <a:rPr lang="en-GB" dirty="0"/>
              <a:t>Gain a more capable, productive and valuable workforce that pays dividends to America for generations to come.</a:t>
            </a:r>
          </a:p>
          <a:p>
            <a:pPr eaLnBrk="0" fontAlgn="base" hangingPunct="0"/>
            <a:r>
              <a:rPr lang="en-GB" dirty="0"/>
              <a:t> </a:t>
            </a:r>
          </a:p>
          <a:p>
            <a:pPr eaLnBrk="0" fontAlgn="base" hangingPunct="0"/>
            <a:r>
              <a:rPr lang="en-GB" dirty="0"/>
              <a:t> For more information go to </a:t>
            </a:r>
            <a:r>
              <a:rPr lang="en-GB" u="sng" dirty="0">
                <a:hlinkClick r:id="rId3"/>
              </a:rPr>
              <a:t>https://heckmanequation.org/</a:t>
            </a:r>
            <a:endParaRPr lang="en-GB" dirty="0"/>
          </a:p>
          <a:p>
            <a:endParaRPr lang="en-GB" dirty="0"/>
          </a:p>
          <a:p>
            <a:pPr>
              <a:spcBef>
                <a:spcPct val="0"/>
              </a:spcBef>
            </a:pPr>
            <a:endParaRPr lang="en-GB" altLang="en-US" dirty="0"/>
          </a:p>
          <a:p>
            <a:pPr>
              <a:spcBef>
                <a:spcPct val="0"/>
              </a:spcBef>
            </a:pPr>
            <a:endParaRPr lang="en-GB" altLang="en-US" dirty="0"/>
          </a:p>
          <a:p>
            <a:pPr eaLnBrk="0" fontAlgn="base" hangingPunct="0"/>
            <a:endParaRPr lang="en-GB" dirty="0"/>
          </a:p>
          <a:p>
            <a:pPr eaLnBrk="0" fontAlgn="base" hangingPunct="0"/>
            <a:r>
              <a:rPr lang="en-GB" i="1" dirty="0"/>
              <a:t> </a:t>
            </a:r>
            <a:endParaRPr lang="en-GB" dirty="0"/>
          </a:p>
          <a:p>
            <a:endParaRPr lang="en-GB" dirty="0"/>
          </a:p>
        </p:txBody>
      </p:sp>
      <p:sp>
        <p:nvSpPr>
          <p:cNvPr id="4" name="Slide Number Placeholder 3"/>
          <p:cNvSpPr>
            <a:spLocks noGrp="1"/>
          </p:cNvSpPr>
          <p:nvPr>
            <p:ph type="sldNum" sz="quarter" idx="10"/>
          </p:nvPr>
        </p:nvSpPr>
        <p:spPr/>
        <p:txBody>
          <a:bodyPr/>
          <a:lstStyle/>
          <a:p>
            <a:fld id="{8D47F78D-AB58-4BA5-BF1F-79210E742500}" type="slidenum">
              <a:rPr lang="en-GB" smtClean="0"/>
              <a:t>15</a:t>
            </a:fld>
            <a:endParaRPr lang="en-GB"/>
          </a:p>
        </p:txBody>
      </p:sp>
    </p:spTree>
    <p:extLst>
      <p:ext uri="{BB962C8B-B14F-4D97-AF65-F5344CB8AC3E}">
        <p14:creationId xmlns:p14="http://schemas.microsoft.com/office/powerpoint/2010/main" val="1428616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ideas aren’t new! Way back in the 19</a:t>
            </a:r>
            <a:r>
              <a:rPr lang="en-GB" baseline="30000" dirty="0"/>
              <a:t>th</a:t>
            </a:r>
            <a:r>
              <a:rPr lang="en-GB" dirty="0"/>
              <a:t> century Fredrick Douglass an African American social reformist and Abolitionist famously said</a:t>
            </a:r>
          </a:p>
        </p:txBody>
      </p:sp>
      <p:sp>
        <p:nvSpPr>
          <p:cNvPr id="4" name="Slide Number Placeholder 3"/>
          <p:cNvSpPr>
            <a:spLocks noGrp="1"/>
          </p:cNvSpPr>
          <p:nvPr>
            <p:ph type="sldNum" sz="quarter" idx="10"/>
          </p:nvPr>
        </p:nvSpPr>
        <p:spPr/>
        <p:txBody>
          <a:bodyPr/>
          <a:lstStyle/>
          <a:p>
            <a:fld id="{8D47F78D-AB58-4BA5-BF1F-79210E742500}" type="slidenum">
              <a:rPr lang="en-GB" smtClean="0"/>
              <a:t>16</a:t>
            </a:fld>
            <a:endParaRPr lang="en-GB"/>
          </a:p>
        </p:txBody>
      </p:sp>
    </p:spTree>
    <p:extLst>
      <p:ext uri="{BB962C8B-B14F-4D97-AF65-F5344CB8AC3E}">
        <p14:creationId xmlns:p14="http://schemas.microsoft.com/office/powerpoint/2010/main" val="3235130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Good enough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3F4143"/>
                </a:solidFill>
                <a:effectLst/>
                <a:latin typeface="Abadi" panose="020B0604020104020204" pitchFamily="34" charset="0"/>
              </a:rPr>
              <a:t>Responsive relationships with consistent primary caregivers are the foundation of mental health across the life-course.</a:t>
            </a:r>
            <a:endParaRPr lang="en-GB" dirty="0">
              <a:latin typeface="Abadi" panose="020B0604020104020204" pitchFamily="34" charset="0"/>
            </a:endParaRPr>
          </a:p>
          <a:p>
            <a:endParaRPr lang="en-GB" dirty="0"/>
          </a:p>
        </p:txBody>
      </p:sp>
      <p:sp>
        <p:nvSpPr>
          <p:cNvPr id="4" name="Slide Number Placeholder 3"/>
          <p:cNvSpPr>
            <a:spLocks noGrp="1"/>
          </p:cNvSpPr>
          <p:nvPr>
            <p:ph type="sldNum" sz="quarter" idx="10"/>
          </p:nvPr>
        </p:nvSpPr>
        <p:spPr/>
        <p:txBody>
          <a:bodyPr/>
          <a:lstStyle/>
          <a:p>
            <a:fld id="{8D47F78D-AB58-4BA5-BF1F-79210E742500}" type="slidenum">
              <a:rPr lang="en-GB" smtClean="0"/>
              <a:t>17</a:t>
            </a:fld>
            <a:endParaRPr lang="en-GB"/>
          </a:p>
        </p:txBody>
      </p:sp>
    </p:spTree>
    <p:extLst>
      <p:ext uri="{BB962C8B-B14F-4D97-AF65-F5344CB8AC3E}">
        <p14:creationId xmlns:p14="http://schemas.microsoft.com/office/powerpoint/2010/main" val="994199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9EEF58-19CB-4881-A11B-C1CCE0D36CCA}" type="slidenum">
              <a:rPr lang="en-GB" smtClean="0"/>
              <a:pPr/>
              <a:t>18</a:t>
            </a:fld>
            <a:endParaRPr lang="en-GB" dirty="0"/>
          </a:p>
        </p:txBody>
      </p:sp>
    </p:spTree>
    <p:extLst>
      <p:ext uri="{BB962C8B-B14F-4D97-AF65-F5344CB8AC3E}">
        <p14:creationId xmlns:p14="http://schemas.microsoft.com/office/powerpoint/2010/main" val="3404498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cs typeface="Arial" panose="020B0604020202020204" pitchFamily="34" charset="0"/>
              </a:rPr>
              <a:t>You will probably think about your own experiences. </a:t>
            </a:r>
          </a:p>
          <a:p>
            <a:r>
              <a:rPr lang="en-GB" altLang="en-US" dirty="0"/>
              <a:t>We have all been infants</a:t>
            </a:r>
          </a:p>
          <a:p>
            <a:r>
              <a:rPr lang="en-GB" altLang="en-US" dirty="0"/>
              <a:t>We all will know or work with pregnant and young families</a:t>
            </a:r>
          </a:p>
          <a:p>
            <a:r>
              <a:rPr lang="en-GB" altLang="en-US" dirty="0"/>
              <a:t>The Infant becomes the child, becomes the adult mental health</a:t>
            </a:r>
          </a:p>
          <a:p>
            <a:endParaRPr lang="en-GB" dirty="0"/>
          </a:p>
          <a:p>
            <a:r>
              <a:rPr lang="en-GB" dirty="0"/>
              <a:t>We all have an investment in this</a:t>
            </a:r>
          </a:p>
        </p:txBody>
      </p:sp>
      <p:sp>
        <p:nvSpPr>
          <p:cNvPr id="4" name="Slide Number Placeholder 3"/>
          <p:cNvSpPr>
            <a:spLocks noGrp="1"/>
          </p:cNvSpPr>
          <p:nvPr>
            <p:ph type="sldNum" sz="quarter" idx="10"/>
          </p:nvPr>
        </p:nvSpPr>
        <p:spPr/>
        <p:txBody>
          <a:bodyPr/>
          <a:lstStyle/>
          <a:p>
            <a:fld id="{8D47F78D-AB58-4BA5-BF1F-79210E742500}" type="slidenum">
              <a:rPr lang="en-GB" smtClean="0"/>
              <a:t>2</a:t>
            </a:fld>
            <a:endParaRPr lang="en-GB"/>
          </a:p>
        </p:txBody>
      </p:sp>
    </p:spTree>
    <p:extLst>
      <p:ext uri="{BB962C8B-B14F-4D97-AF65-F5344CB8AC3E}">
        <p14:creationId xmlns:p14="http://schemas.microsoft.com/office/powerpoint/2010/main" val="3599299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0-3 </a:t>
            </a:r>
          </a:p>
        </p:txBody>
      </p:sp>
      <p:sp>
        <p:nvSpPr>
          <p:cNvPr id="4" name="Slide Number Placeholder 3"/>
          <p:cNvSpPr>
            <a:spLocks noGrp="1"/>
          </p:cNvSpPr>
          <p:nvPr>
            <p:ph type="sldNum" sz="quarter" idx="10"/>
          </p:nvPr>
        </p:nvSpPr>
        <p:spPr/>
        <p:txBody>
          <a:bodyPr/>
          <a:lstStyle/>
          <a:p>
            <a:fld id="{8D47F78D-AB58-4BA5-BF1F-79210E742500}" type="slidenum">
              <a:rPr lang="en-GB" smtClean="0"/>
              <a:t>3</a:t>
            </a:fld>
            <a:endParaRPr lang="en-GB"/>
          </a:p>
        </p:txBody>
      </p:sp>
    </p:spTree>
    <p:extLst>
      <p:ext uri="{BB962C8B-B14F-4D97-AF65-F5344CB8AC3E}">
        <p14:creationId xmlns:p14="http://schemas.microsoft.com/office/powerpoint/2010/main" val="3412430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hard wired for relationship s and the brain</a:t>
            </a:r>
            <a:r>
              <a:rPr lang="en-GB" baseline="0" dirty="0"/>
              <a:t> is responsive to experiences.</a:t>
            </a:r>
          </a:p>
          <a:p>
            <a:endParaRPr lang="en-GB" dirty="0"/>
          </a:p>
          <a:p>
            <a:r>
              <a:rPr lang="en-GB" dirty="0"/>
              <a:t>1 million every second!</a:t>
            </a:r>
          </a:p>
        </p:txBody>
      </p:sp>
      <p:sp>
        <p:nvSpPr>
          <p:cNvPr id="4" name="Slide Number Placeholder 3"/>
          <p:cNvSpPr>
            <a:spLocks noGrp="1"/>
          </p:cNvSpPr>
          <p:nvPr>
            <p:ph type="sldNum" sz="quarter" idx="10"/>
          </p:nvPr>
        </p:nvSpPr>
        <p:spPr/>
        <p:txBody>
          <a:bodyPr/>
          <a:lstStyle/>
          <a:p>
            <a:fld id="{ACCA6768-9546-426D-84C8-F294417D865E}" type="slidenum">
              <a:rPr lang="en-GB" smtClean="0"/>
              <a:t>4</a:t>
            </a:fld>
            <a:endParaRPr lang="en-GB"/>
          </a:p>
        </p:txBody>
      </p:sp>
    </p:spTree>
    <p:extLst>
      <p:ext uri="{BB962C8B-B14F-4D97-AF65-F5344CB8AC3E}">
        <p14:creationId xmlns:p14="http://schemas.microsoft.com/office/powerpoint/2010/main" val="767208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defTabSz="873792">
              <a:defRPr sz="1100">
                <a:solidFill>
                  <a:schemeClr val="tx1"/>
                </a:solidFill>
                <a:latin typeface="Times New Roman" pitchFamily="18" charset="0"/>
                <a:cs typeface="Times New Roman" pitchFamily="18" charset="0"/>
              </a:defRPr>
            </a:lvl1pPr>
            <a:lvl2pPr marL="702046" indent="-269671" defTabSz="873792">
              <a:defRPr sz="1100">
                <a:solidFill>
                  <a:schemeClr val="tx1"/>
                </a:solidFill>
                <a:latin typeface="Times New Roman" pitchFamily="18" charset="0"/>
                <a:cs typeface="Times New Roman" pitchFamily="18" charset="0"/>
              </a:defRPr>
            </a:lvl2pPr>
            <a:lvl3pPr marL="1080188" indent="-215435" defTabSz="873792">
              <a:defRPr sz="1100">
                <a:solidFill>
                  <a:schemeClr val="tx1"/>
                </a:solidFill>
                <a:latin typeface="Times New Roman" pitchFamily="18" charset="0"/>
                <a:cs typeface="Times New Roman" pitchFamily="18" charset="0"/>
              </a:defRPr>
            </a:lvl3pPr>
            <a:lvl4pPr marL="1514071" indent="-215435" defTabSz="873792">
              <a:defRPr sz="1100">
                <a:solidFill>
                  <a:schemeClr val="tx1"/>
                </a:solidFill>
                <a:latin typeface="Times New Roman" pitchFamily="18" charset="0"/>
                <a:cs typeface="Times New Roman" pitchFamily="18" charset="0"/>
              </a:defRPr>
            </a:lvl4pPr>
            <a:lvl5pPr marL="1946446" indent="-215435" defTabSz="873792">
              <a:defRPr sz="1100">
                <a:solidFill>
                  <a:schemeClr val="tx1"/>
                </a:solidFill>
                <a:latin typeface="Times New Roman" pitchFamily="18" charset="0"/>
                <a:cs typeface="Times New Roman" pitchFamily="18" charset="0"/>
              </a:defRPr>
            </a:lvl5pPr>
            <a:lvl6pPr marL="2380329" indent="-215435" defTabSz="873792" eaLnBrk="0" fontAlgn="base" hangingPunct="0">
              <a:spcBef>
                <a:spcPct val="30000"/>
              </a:spcBef>
              <a:spcAft>
                <a:spcPct val="0"/>
              </a:spcAft>
              <a:defRPr sz="1100">
                <a:solidFill>
                  <a:schemeClr val="tx1"/>
                </a:solidFill>
                <a:latin typeface="Times New Roman" pitchFamily="18" charset="0"/>
                <a:cs typeface="Times New Roman" pitchFamily="18" charset="0"/>
              </a:defRPr>
            </a:lvl6pPr>
            <a:lvl7pPr marL="2814212" indent="-215435" defTabSz="873792" eaLnBrk="0" fontAlgn="base" hangingPunct="0">
              <a:spcBef>
                <a:spcPct val="30000"/>
              </a:spcBef>
              <a:spcAft>
                <a:spcPct val="0"/>
              </a:spcAft>
              <a:defRPr sz="1100">
                <a:solidFill>
                  <a:schemeClr val="tx1"/>
                </a:solidFill>
                <a:latin typeface="Times New Roman" pitchFamily="18" charset="0"/>
                <a:cs typeface="Times New Roman" pitchFamily="18" charset="0"/>
              </a:defRPr>
            </a:lvl7pPr>
            <a:lvl8pPr marL="3248095" indent="-215435" defTabSz="873792" eaLnBrk="0" fontAlgn="base" hangingPunct="0">
              <a:spcBef>
                <a:spcPct val="30000"/>
              </a:spcBef>
              <a:spcAft>
                <a:spcPct val="0"/>
              </a:spcAft>
              <a:defRPr sz="1100">
                <a:solidFill>
                  <a:schemeClr val="tx1"/>
                </a:solidFill>
                <a:latin typeface="Times New Roman" pitchFamily="18" charset="0"/>
                <a:cs typeface="Times New Roman" pitchFamily="18" charset="0"/>
              </a:defRPr>
            </a:lvl8pPr>
            <a:lvl9pPr marL="3681978" indent="-215435" defTabSz="873792" eaLnBrk="0" fontAlgn="base" hangingPunct="0">
              <a:spcBef>
                <a:spcPct val="30000"/>
              </a:spcBef>
              <a:spcAft>
                <a:spcPct val="0"/>
              </a:spcAft>
              <a:defRPr sz="1100">
                <a:solidFill>
                  <a:schemeClr val="tx1"/>
                </a:solidFill>
                <a:latin typeface="Times New Roman" pitchFamily="18" charset="0"/>
                <a:cs typeface="Times New Roman" pitchFamily="18" charset="0"/>
              </a:defRPr>
            </a:lvl9pPr>
          </a:lstStyle>
          <a:p>
            <a:fld id="{F6CBE0F7-CBA5-4DAC-B0A6-AFC0AECFD0B9}" type="slidenum">
              <a:rPr lang="en-GB" altLang="en-US"/>
              <a:pPr/>
              <a:t>6</a:t>
            </a:fld>
            <a:endParaRPr lang="en-GB" altLang="en-US"/>
          </a:p>
        </p:txBody>
      </p:sp>
      <p:sp>
        <p:nvSpPr>
          <p:cNvPr id="112643" name="Slide Image Placeholder 1"/>
          <p:cNvSpPr>
            <a:spLocks noGrp="1" noRot="1" noChangeAspect="1" noTextEdit="1"/>
          </p:cNvSpPr>
          <p:nvPr>
            <p:ph type="sldImg"/>
          </p:nvPr>
        </p:nvSpPr>
        <p:spPr>
          <a:xfrm>
            <a:off x="919163" y="744538"/>
            <a:ext cx="4960937" cy="3721100"/>
          </a:xfrm>
          <a:ln/>
        </p:spPr>
      </p:sp>
      <p:sp>
        <p:nvSpPr>
          <p:cNvPr id="112644" name="Notes Placeholder 2"/>
          <p:cNvSpPr>
            <a:spLocks noGrp="1"/>
          </p:cNvSpPr>
          <p:nvPr>
            <p:ph type="body" idx="1"/>
          </p:nvPr>
        </p:nvSpPr>
        <p:spPr>
          <a:xfrm>
            <a:off x="679139" y="4715036"/>
            <a:ext cx="5439398" cy="4467539"/>
          </a:xfrm>
          <a:noFill/>
        </p:spPr>
        <p:txBody>
          <a:bodyPr lIns="91422" tIns="45710" rIns="91422" bIns="45710"/>
          <a:lstStyle/>
          <a:p>
            <a:pPr eaLnBrk="1" hangingPunct="1">
              <a:spcBef>
                <a:spcPct val="0"/>
              </a:spcBef>
            </a:pPr>
            <a:r>
              <a:rPr lang="en-GB" altLang="en-US" dirty="0"/>
              <a:t>Birth – potential only – all the brain cells you need but none of the connections</a:t>
            </a:r>
          </a:p>
          <a:p>
            <a:pPr eaLnBrk="1" hangingPunct="1">
              <a:spcBef>
                <a:spcPct val="0"/>
              </a:spcBef>
            </a:pPr>
            <a:r>
              <a:rPr lang="en-GB" altLang="en-US" dirty="0"/>
              <a:t>You can see the rapid growth in the first 2 years </a:t>
            </a:r>
          </a:p>
          <a:p>
            <a:pPr eaLnBrk="1" hangingPunct="1">
              <a:spcBef>
                <a:spcPct val="0"/>
              </a:spcBef>
            </a:pPr>
            <a:r>
              <a:rPr lang="en-GB" altLang="en-US" dirty="0"/>
              <a:t>At 2 years - loads of connections, indiscriminate, jack of all trades, master of none. </a:t>
            </a:r>
          </a:p>
          <a:p>
            <a:pPr eaLnBrk="1" hangingPunct="1">
              <a:spcBef>
                <a:spcPct val="0"/>
              </a:spcBef>
            </a:pPr>
            <a:r>
              <a:rPr lang="en-GB" altLang="en-US" dirty="0"/>
              <a:t>By 4 – pruning – connections that aren't used die away – help increase brain efficiency and specificity </a:t>
            </a:r>
          </a:p>
          <a:p>
            <a:pPr eaLnBrk="1" hangingPunct="1">
              <a:spcBef>
                <a:spcPct val="0"/>
              </a:spcBef>
            </a:pPr>
            <a:endParaRPr lang="en-GB" altLang="en-US" dirty="0"/>
          </a:p>
        </p:txBody>
      </p:sp>
      <p:sp>
        <p:nvSpPr>
          <p:cNvPr id="112645" name="Slide Number Placeholder 3"/>
          <p:cNvSpPr txBox="1">
            <a:spLocks noGrp="1"/>
          </p:cNvSpPr>
          <p:nvPr/>
        </p:nvSpPr>
        <p:spPr bwMode="auto">
          <a:xfrm>
            <a:off x="3851597" y="9428494"/>
            <a:ext cx="2944506" cy="496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0" rIns="91422" bIns="45710" anchor="b"/>
          <a:lstStyle>
            <a:lvl1pPr defTabSz="966788">
              <a:defRPr sz="1200">
                <a:solidFill>
                  <a:schemeClr val="tx1"/>
                </a:solidFill>
                <a:latin typeface="Times New Roman" pitchFamily="18" charset="0"/>
                <a:cs typeface="Times New Roman" pitchFamily="18" charset="0"/>
              </a:defRPr>
            </a:lvl1pPr>
            <a:lvl2pPr marL="784225" indent="-301625" defTabSz="966788">
              <a:defRPr sz="1200">
                <a:solidFill>
                  <a:schemeClr val="tx1"/>
                </a:solidFill>
                <a:latin typeface="Times New Roman" pitchFamily="18" charset="0"/>
                <a:cs typeface="Times New Roman" pitchFamily="18" charset="0"/>
              </a:defRPr>
            </a:lvl2pPr>
            <a:lvl3pPr marL="1208088" indent="-241300" defTabSz="966788">
              <a:defRPr sz="1200">
                <a:solidFill>
                  <a:schemeClr val="tx1"/>
                </a:solidFill>
                <a:latin typeface="Times New Roman" pitchFamily="18" charset="0"/>
                <a:cs typeface="Times New Roman" pitchFamily="18" charset="0"/>
              </a:defRPr>
            </a:lvl3pPr>
            <a:lvl4pPr marL="1689100" indent="-239713" defTabSz="966788">
              <a:defRPr sz="1200">
                <a:solidFill>
                  <a:schemeClr val="tx1"/>
                </a:solidFill>
                <a:latin typeface="Times New Roman" pitchFamily="18" charset="0"/>
                <a:cs typeface="Times New Roman" pitchFamily="18" charset="0"/>
              </a:defRPr>
            </a:lvl4pPr>
            <a:lvl5pPr marL="2173288" indent="-241300" defTabSz="966788">
              <a:defRPr sz="1200">
                <a:solidFill>
                  <a:schemeClr val="tx1"/>
                </a:solidFill>
                <a:latin typeface="Times New Roman" pitchFamily="18" charset="0"/>
                <a:cs typeface="Times New Roman" pitchFamily="18" charset="0"/>
              </a:defRPr>
            </a:lvl5pPr>
            <a:lvl6pPr marL="2630488" indent="-241300" defTabSz="966788"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3087688" indent="-241300" defTabSz="966788"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544888" indent="-241300" defTabSz="966788"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4002088" indent="-241300" defTabSz="966788"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algn="r" eaLnBrk="1" hangingPunct="1"/>
            <a:fld id="{703359A1-9E5B-489B-A75E-AC4778CEFEF0}" type="slidenum">
              <a:rPr lang="en-GB" altLang="en-US">
                <a:latin typeface="Calibri" pitchFamily="34" charset="0"/>
              </a:rPr>
              <a:pPr algn="r" eaLnBrk="1" hangingPunct="1"/>
              <a:t>6</a:t>
            </a:fld>
            <a:endParaRPr lang="en-GB" alt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solidFill>
                  <a:srgbClr val="572314"/>
                </a:solidFill>
                <a:latin typeface="Arial" charset="0"/>
                <a:cs typeface="Arial" charset="0"/>
              </a:rPr>
              <a:t>Develops in sequence starting with the most primitive parts of the brain (startle response)</a:t>
            </a:r>
          </a:p>
          <a:p>
            <a:endParaRPr lang="en-GB" altLang="en-US" dirty="0"/>
          </a:p>
          <a:p>
            <a:r>
              <a:rPr lang="en-GB" altLang="en-US" dirty="0"/>
              <a:t>https://www.youtube.com/watch?v=hVN0YzBVAKQ</a:t>
            </a:r>
          </a:p>
          <a:p>
            <a:endParaRPr lang="en-GB" altLang="en-US" dirty="0"/>
          </a:p>
          <a:p>
            <a:r>
              <a:rPr lang="en-GB" altLang="en-US" dirty="0"/>
              <a:t>Brain physically and functionally changes</a:t>
            </a:r>
          </a:p>
          <a:p>
            <a:endParaRPr lang="en-GB" altLang="en-US" dirty="0"/>
          </a:p>
          <a:p>
            <a:r>
              <a:rPr lang="en-GB" altLang="en-US" dirty="0"/>
              <a:t>PF cortex – rational thought and emotional regulation and social brain – less capacity for self control and pause and reflect on feelings. – impact on lives and relationships.</a:t>
            </a:r>
          </a:p>
          <a:p>
            <a:endParaRPr lang="en-GB" altLang="en-US" dirty="0"/>
          </a:p>
          <a:p>
            <a:r>
              <a:rPr lang="en-GB" altLang="en-US" dirty="0"/>
              <a:t>Dev in social context</a:t>
            </a:r>
          </a:p>
          <a:p>
            <a:endParaRPr lang="en-GB" altLang="en-US" dirty="0"/>
          </a:p>
          <a:p>
            <a:r>
              <a:rPr lang="en-GB" altLang="en-US" dirty="0"/>
              <a:t>Use dependant – </a:t>
            </a:r>
            <a:r>
              <a:rPr lang="en-GB" altLang="en-US" dirty="0" err="1"/>
              <a:t>perry</a:t>
            </a:r>
            <a:endParaRPr lang="en-GB" altLang="en-US" dirty="0"/>
          </a:p>
          <a:p>
            <a:endParaRPr lang="en-GB" altLang="en-US" dirty="0"/>
          </a:p>
          <a:p>
            <a:r>
              <a:rPr lang="en-GB" altLang="en-US" dirty="0"/>
              <a:t>Pruning occurs – unused pathways to improve efficiency</a:t>
            </a:r>
          </a:p>
          <a:p>
            <a:endParaRPr lang="en-GB" altLang="en-US" dirty="0"/>
          </a:p>
          <a:p>
            <a:endParaRPr lang="en-GB" altLang="en-US" dirty="0"/>
          </a:p>
          <a:p>
            <a:r>
              <a:rPr lang="en-GB" dirty="0" err="1"/>
              <a:t>PFrontal</a:t>
            </a:r>
            <a:r>
              <a:rPr lang="en-GB" dirty="0"/>
              <a:t> cortex – </a:t>
            </a:r>
          </a:p>
          <a:p>
            <a:r>
              <a:rPr lang="en-GB" dirty="0"/>
              <a:t>Big role in social interaction plus platform to reflect on emotions and exert control</a:t>
            </a:r>
          </a:p>
          <a:p>
            <a:endParaRPr lang="en-GB" dirty="0"/>
          </a:p>
          <a:p>
            <a:endParaRPr lang="en-GB" altLang="en-US" dirty="0"/>
          </a:p>
        </p:txBody>
      </p:sp>
      <p:sp>
        <p:nvSpPr>
          <p:cNvPr id="110596" name="Slide Number Placeholder 3"/>
          <p:cNvSpPr>
            <a:spLocks noGrp="1"/>
          </p:cNvSpPr>
          <p:nvPr>
            <p:ph type="sldNum" sz="quarter" idx="5"/>
          </p:nvPr>
        </p:nvSpPr>
        <p:spPr>
          <a:noFill/>
        </p:spPr>
        <p:txBody>
          <a:bodyPr/>
          <a:lstStyle>
            <a:lvl1pPr defTabSz="873792">
              <a:defRPr sz="2300">
                <a:solidFill>
                  <a:schemeClr val="tx1"/>
                </a:solidFill>
                <a:latin typeface="Gill Sans MT" pitchFamily="34" charset="0"/>
                <a:cs typeface="Times New Roman" pitchFamily="18" charset="0"/>
              </a:defRPr>
            </a:lvl1pPr>
            <a:lvl2pPr marL="705060" indent="-271177" defTabSz="873792">
              <a:defRPr sz="2300">
                <a:solidFill>
                  <a:schemeClr val="tx1"/>
                </a:solidFill>
                <a:latin typeface="Gill Sans MT" pitchFamily="34" charset="0"/>
                <a:cs typeface="Times New Roman" pitchFamily="18" charset="0"/>
              </a:defRPr>
            </a:lvl2pPr>
            <a:lvl3pPr marL="1084707" indent="-216941" defTabSz="873792">
              <a:defRPr sz="2300">
                <a:solidFill>
                  <a:schemeClr val="tx1"/>
                </a:solidFill>
                <a:latin typeface="Gill Sans MT" pitchFamily="34" charset="0"/>
                <a:cs typeface="Times New Roman" pitchFamily="18" charset="0"/>
              </a:defRPr>
            </a:lvl3pPr>
            <a:lvl4pPr marL="1518590" indent="-216941" defTabSz="873792">
              <a:defRPr sz="2300">
                <a:solidFill>
                  <a:schemeClr val="tx1"/>
                </a:solidFill>
                <a:latin typeface="Gill Sans MT" pitchFamily="34" charset="0"/>
                <a:cs typeface="Times New Roman" pitchFamily="18" charset="0"/>
              </a:defRPr>
            </a:lvl4pPr>
            <a:lvl5pPr marL="1952473" indent="-216941" defTabSz="873792">
              <a:defRPr sz="2300">
                <a:solidFill>
                  <a:schemeClr val="tx1"/>
                </a:solidFill>
                <a:latin typeface="Gill Sans MT" pitchFamily="34" charset="0"/>
                <a:cs typeface="Times New Roman" pitchFamily="18" charset="0"/>
              </a:defRPr>
            </a:lvl5pPr>
            <a:lvl6pPr marL="2386355" indent="-216941" defTabSz="873792" eaLnBrk="0" fontAlgn="base" hangingPunct="0">
              <a:spcBef>
                <a:spcPct val="0"/>
              </a:spcBef>
              <a:spcAft>
                <a:spcPct val="0"/>
              </a:spcAft>
              <a:defRPr sz="2300">
                <a:solidFill>
                  <a:schemeClr val="tx1"/>
                </a:solidFill>
                <a:latin typeface="Gill Sans MT" pitchFamily="34" charset="0"/>
                <a:cs typeface="Times New Roman" pitchFamily="18" charset="0"/>
              </a:defRPr>
            </a:lvl6pPr>
            <a:lvl7pPr marL="2820238" indent="-216941" defTabSz="873792" eaLnBrk="0" fontAlgn="base" hangingPunct="0">
              <a:spcBef>
                <a:spcPct val="0"/>
              </a:spcBef>
              <a:spcAft>
                <a:spcPct val="0"/>
              </a:spcAft>
              <a:defRPr sz="2300">
                <a:solidFill>
                  <a:schemeClr val="tx1"/>
                </a:solidFill>
                <a:latin typeface="Gill Sans MT" pitchFamily="34" charset="0"/>
                <a:cs typeface="Times New Roman" pitchFamily="18" charset="0"/>
              </a:defRPr>
            </a:lvl7pPr>
            <a:lvl8pPr marL="3254121" indent="-216941" defTabSz="873792" eaLnBrk="0" fontAlgn="base" hangingPunct="0">
              <a:spcBef>
                <a:spcPct val="0"/>
              </a:spcBef>
              <a:spcAft>
                <a:spcPct val="0"/>
              </a:spcAft>
              <a:defRPr sz="2300">
                <a:solidFill>
                  <a:schemeClr val="tx1"/>
                </a:solidFill>
                <a:latin typeface="Gill Sans MT" pitchFamily="34" charset="0"/>
                <a:cs typeface="Times New Roman" pitchFamily="18" charset="0"/>
              </a:defRPr>
            </a:lvl8pPr>
            <a:lvl9pPr marL="3688004" indent="-216941" defTabSz="873792" eaLnBrk="0" fontAlgn="base" hangingPunct="0">
              <a:spcBef>
                <a:spcPct val="0"/>
              </a:spcBef>
              <a:spcAft>
                <a:spcPct val="0"/>
              </a:spcAft>
              <a:defRPr sz="2300">
                <a:solidFill>
                  <a:schemeClr val="tx1"/>
                </a:solidFill>
                <a:latin typeface="Gill Sans MT" pitchFamily="34" charset="0"/>
                <a:cs typeface="Times New Roman" pitchFamily="18" charset="0"/>
              </a:defRPr>
            </a:lvl9pPr>
          </a:lstStyle>
          <a:p>
            <a:fld id="{F3FD3792-379A-4847-8069-D8E27429B1B2}" type="slidenum">
              <a:rPr lang="en-GB" altLang="en-US" sz="1100">
                <a:latin typeface="Times New Roman" pitchFamily="18" charset="0"/>
              </a:rPr>
              <a:pPr/>
              <a:t>7</a:t>
            </a:fld>
            <a:endParaRPr lang="en-GB" altLang="en-US" sz="11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9EEF58-19CB-4881-A11B-C1CCE0D36CCA}" type="slidenum">
              <a:rPr lang="en-GB" smtClean="0"/>
              <a:pPr/>
              <a:t>8</a:t>
            </a:fld>
            <a:endParaRPr lang="en-GB" dirty="0"/>
          </a:p>
        </p:txBody>
      </p:sp>
    </p:spTree>
    <p:extLst>
      <p:ext uri="{BB962C8B-B14F-4D97-AF65-F5344CB8AC3E}">
        <p14:creationId xmlns:p14="http://schemas.microsoft.com/office/powerpoint/2010/main" val="2019592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Relationships Lay the foundation for lifelong mental and physical health and </a:t>
            </a:r>
          </a:p>
          <a:p>
            <a:r>
              <a:rPr lang="en-GB" sz="1200" dirty="0"/>
              <a:t>Mean babies feel safe ad secure ready to play explore and learn</a:t>
            </a:r>
          </a:p>
          <a:p>
            <a:r>
              <a:rPr lang="en-GB" sz="1200" dirty="0"/>
              <a:t>Mean I can enjoy and achieve at school and progress in the workforce</a:t>
            </a:r>
          </a:p>
          <a:p>
            <a:r>
              <a:rPr lang="en-GB" sz="1200" dirty="0"/>
              <a:t>Enables me to understand and manage my]]my emotions  and behaviour which means I can make a positive contribution</a:t>
            </a:r>
          </a:p>
          <a:p>
            <a:r>
              <a:rPr lang="en-GB" sz="1200" dirty="0"/>
              <a:t>Gives me the skills to form trusting relationships and to be a nurturing parent myself</a:t>
            </a:r>
          </a:p>
          <a:p>
            <a:endParaRPr lang="en-GB" dirty="0"/>
          </a:p>
        </p:txBody>
      </p:sp>
      <p:sp>
        <p:nvSpPr>
          <p:cNvPr id="4" name="Slide Number Placeholder 3"/>
          <p:cNvSpPr>
            <a:spLocks noGrp="1"/>
          </p:cNvSpPr>
          <p:nvPr>
            <p:ph type="sldNum" sz="quarter" idx="5"/>
          </p:nvPr>
        </p:nvSpPr>
        <p:spPr/>
        <p:txBody>
          <a:bodyPr/>
          <a:lstStyle/>
          <a:p>
            <a:fld id="{8D47F78D-AB58-4BA5-BF1F-79210E742500}" type="slidenum">
              <a:rPr lang="en-GB" smtClean="0"/>
              <a:t>9</a:t>
            </a:fld>
            <a:endParaRPr lang="en-GB"/>
          </a:p>
        </p:txBody>
      </p:sp>
    </p:spTree>
    <p:extLst>
      <p:ext uri="{BB962C8B-B14F-4D97-AF65-F5344CB8AC3E}">
        <p14:creationId xmlns:p14="http://schemas.microsoft.com/office/powerpoint/2010/main" val="583773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Stress factors can make it harder for parents to provide sensitive care, e.g. MI, DA, poverty and unresolved dev trauma / Intergenerational patterns – </a:t>
            </a:r>
          </a:p>
          <a:p>
            <a:endParaRPr lang="en-GB" dirty="0"/>
          </a:p>
          <a:p>
            <a:r>
              <a:rPr lang="en-GB" altLang="en-US" dirty="0"/>
              <a:t>Anxious, tuned out or overwhelmed</a:t>
            </a:r>
          </a:p>
          <a:p>
            <a:r>
              <a:rPr lang="en-GB" dirty="0"/>
              <a:t>Anything that either prevents or makes it more difficult for the parent to noticing or respond sensitively to the infant, </a:t>
            </a:r>
          </a:p>
          <a:p>
            <a:pPr marL="0" indent="0">
              <a:buNone/>
            </a:pPr>
            <a:r>
              <a:rPr lang="en-GB" dirty="0"/>
              <a:t>There are many reasons why you might find bonding with your baby difficult, either in pregnancy or during the first few years of life:</a:t>
            </a:r>
          </a:p>
          <a:p>
            <a:r>
              <a:rPr lang="en-GB" dirty="0"/>
              <a:t>Loss and bereavement</a:t>
            </a:r>
          </a:p>
          <a:p>
            <a:r>
              <a:rPr lang="en-GB" dirty="0"/>
              <a:t>Difficulties in pregnancy or a traumatic birth</a:t>
            </a:r>
          </a:p>
          <a:p>
            <a:r>
              <a:rPr lang="en-GB" dirty="0"/>
              <a:t>Difficulties in relationships with our own parents</a:t>
            </a:r>
          </a:p>
          <a:p>
            <a:r>
              <a:rPr lang="en-GB" dirty="0"/>
              <a:t>Difficulties with our mental health </a:t>
            </a:r>
          </a:p>
          <a:p>
            <a:r>
              <a:rPr lang="en-GB" dirty="0"/>
              <a:t>Experiencing Domestic Abuse</a:t>
            </a:r>
          </a:p>
          <a:p>
            <a:r>
              <a:rPr lang="en-GB" dirty="0"/>
              <a:t>When  an Infant has health difficulties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r>
              <a:rPr lang="en-GB" dirty="0"/>
              <a:t>Ideally  there is as much attuned ‘serve and return’ interactions as possible, </a:t>
            </a:r>
          </a:p>
          <a:p>
            <a:r>
              <a:rPr lang="en-GB" dirty="0"/>
              <a:t>Not perfect – good enough – around 50%</a:t>
            </a:r>
          </a:p>
          <a:p>
            <a:r>
              <a:rPr lang="en-GB" dirty="0"/>
              <a:t>And a way of repairing and reconnecting when things go wrong. </a:t>
            </a:r>
          </a:p>
          <a:p>
            <a:r>
              <a:rPr lang="en-GB" dirty="0"/>
              <a:t>Compassion for yourself as a parent</a:t>
            </a:r>
          </a:p>
          <a:p>
            <a:endParaRPr lang="en-GB" dirty="0"/>
          </a:p>
        </p:txBody>
      </p:sp>
      <p:sp>
        <p:nvSpPr>
          <p:cNvPr id="4" name="Slide Number Placeholder 3"/>
          <p:cNvSpPr>
            <a:spLocks noGrp="1"/>
          </p:cNvSpPr>
          <p:nvPr>
            <p:ph type="sldNum" sz="quarter" idx="10"/>
          </p:nvPr>
        </p:nvSpPr>
        <p:spPr/>
        <p:txBody>
          <a:bodyPr/>
          <a:lstStyle/>
          <a:p>
            <a:fld id="{8D47F78D-AB58-4BA5-BF1F-79210E742500}" type="slidenum">
              <a:rPr lang="en-GB" smtClean="0"/>
              <a:t>10</a:t>
            </a:fld>
            <a:endParaRPr lang="en-GB"/>
          </a:p>
        </p:txBody>
      </p:sp>
    </p:spTree>
    <p:extLst>
      <p:ext uri="{BB962C8B-B14F-4D97-AF65-F5344CB8AC3E}">
        <p14:creationId xmlns:p14="http://schemas.microsoft.com/office/powerpoint/2010/main" val="4281304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9DE323-B93F-4428-9992-2F00AF0282D9}"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9DE323-B93F-4428-9992-2F00AF0282D9}"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9DE323-B93F-4428-9992-2F00AF0282D9}" type="slidenum">
              <a:rPr lang="en-GB" smtClean="0"/>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d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8268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9DE323-B93F-4428-9992-2F00AF0282D9}" type="slidenum">
              <a:rPr lang="en-GB" smtClean="0"/>
              <a:t>‹#›</a:t>
            </a:fld>
            <a:endParaRPr lang="en-GB"/>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9DE323-B93F-4428-9992-2F00AF0282D9}"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9DE323-B93F-4428-9992-2F00AF0282D9}"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99DE323-B93F-4428-9992-2F00AF0282D9}"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99DE323-B93F-4428-9992-2F00AF0282D9}"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99DE323-B93F-4428-9992-2F00AF0282D9}"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9DE323-B93F-4428-9992-2F00AF0282D9}" type="slidenum">
              <a:rPr lang="en-GB" smtClean="0"/>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9DE323-B93F-4428-9992-2F00AF0282D9}" type="slidenum">
              <a:rPr lang="en-GB" smtClean="0"/>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99DE323-B93F-4428-9992-2F00AF0282D9}" type="slidenum">
              <a:rPr lang="en-GB" smtClean="0"/>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1259632" y="980728"/>
            <a:ext cx="6843025" cy="4158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549929" y="1844824"/>
            <a:ext cx="6552728" cy="1708100"/>
          </a:xfrm>
        </p:spPr>
        <p:txBody>
          <a:bodyPr>
            <a:normAutofit fontScale="90000"/>
          </a:bodyPr>
          <a:lstStyle/>
          <a:p>
            <a:r>
              <a:rPr lang="en-GB" b="1" dirty="0">
                <a:solidFill>
                  <a:schemeClr val="bg1"/>
                </a:solidFill>
              </a:rPr>
              <a:t>Infant Mental Health; Growing the roots and shoots of emotional wellbeing</a:t>
            </a:r>
          </a:p>
        </p:txBody>
      </p:sp>
      <p:sp>
        <p:nvSpPr>
          <p:cNvPr id="3" name="Subtitle 2"/>
          <p:cNvSpPr>
            <a:spLocks noGrp="1"/>
          </p:cNvSpPr>
          <p:nvPr>
            <p:ph type="subTitle" idx="1"/>
          </p:nvPr>
        </p:nvSpPr>
        <p:spPr>
          <a:xfrm>
            <a:off x="1361154" y="4005064"/>
            <a:ext cx="6400800" cy="1473200"/>
          </a:xfrm>
        </p:spPr>
        <p:txBody>
          <a:bodyPr/>
          <a:lstStyle/>
          <a:p>
            <a:r>
              <a:rPr lang="en-GB" b="1" dirty="0"/>
              <a:t>Dr Helen Stevens</a:t>
            </a:r>
          </a:p>
          <a:p>
            <a:r>
              <a:rPr lang="en-GB" b="1" dirty="0"/>
              <a:t>Clinical Psychologist &amp; Clinical Lead –</a:t>
            </a:r>
          </a:p>
          <a:p>
            <a:r>
              <a:rPr lang="en-GB" b="1" dirty="0"/>
              <a:t>Bury Early Attachment service</a:t>
            </a:r>
          </a:p>
        </p:txBody>
      </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9712" y="5373216"/>
            <a:ext cx="575627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3240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54" y="119978"/>
            <a:ext cx="8936642" cy="6246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a:extLst>
              <a:ext uri="{FF2B5EF4-FFF2-40B4-BE49-F238E27FC236}">
                <a16:creationId xmlns:a16="http://schemas.microsoft.com/office/drawing/2014/main" id="{872FA124-784A-8138-50E5-207D819FF3D0}"/>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177581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C8F6C-7079-6F03-40B0-B83E2C922484}"/>
              </a:ext>
            </a:extLst>
          </p:cNvPr>
          <p:cNvSpPr>
            <a:spLocks noGrp="1"/>
          </p:cNvSpPr>
          <p:nvPr>
            <p:ph type="title"/>
          </p:nvPr>
        </p:nvSpPr>
        <p:spPr/>
        <p:txBody>
          <a:bodyPr>
            <a:normAutofit fontScale="90000"/>
          </a:bodyPr>
          <a:lstStyle/>
          <a:p>
            <a:r>
              <a:rPr lang="en-GB" dirty="0"/>
              <a:t>5 ways to Social &amp; Emotional Wellbeing </a:t>
            </a:r>
          </a:p>
        </p:txBody>
      </p:sp>
      <p:sp>
        <p:nvSpPr>
          <p:cNvPr id="3" name="Content Placeholder 2">
            <a:extLst>
              <a:ext uri="{FF2B5EF4-FFF2-40B4-BE49-F238E27FC236}">
                <a16:creationId xmlns:a16="http://schemas.microsoft.com/office/drawing/2014/main" id="{92E0785D-CBB2-6C2B-001A-99498FF725F4}"/>
              </a:ext>
            </a:extLst>
          </p:cNvPr>
          <p:cNvSpPr>
            <a:spLocks noGrp="1"/>
          </p:cNvSpPr>
          <p:nvPr>
            <p:ph idx="1"/>
          </p:nvPr>
        </p:nvSpPr>
        <p:spPr>
          <a:xfrm>
            <a:off x="1043608" y="2060848"/>
            <a:ext cx="7408333" cy="3450696"/>
          </a:xfrm>
        </p:spPr>
        <p:txBody>
          <a:bodyPr>
            <a:noAutofit/>
          </a:bodyPr>
          <a:lstStyle/>
          <a:p>
            <a:r>
              <a:rPr lang="en-GB" sz="4400" dirty="0"/>
              <a:t>Play</a:t>
            </a:r>
          </a:p>
          <a:p>
            <a:r>
              <a:rPr lang="en-GB" sz="4400" dirty="0"/>
              <a:t>Watch</a:t>
            </a:r>
          </a:p>
          <a:p>
            <a:r>
              <a:rPr lang="en-GB" sz="4400" dirty="0"/>
              <a:t>Time</a:t>
            </a:r>
          </a:p>
          <a:p>
            <a:r>
              <a:rPr lang="en-GB" sz="4400" dirty="0"/>
              <a:t>Talk</a:t>
            </a:r>
          </a:p>
          <a:p>
            <a:r>
              <a:rPr lang="en-GB" sz="4400" dirty="0"/>
              <a:t>Respond</a:t>
            </a:r>
          </a:p>
        </p:txBody>
      </p:sp>
    </p:spTree>
    <p:extLst>
      <p:ext uri="{BB962C8B-B14F-4D97-AF65-F5344CB8AC3E}">
        <p14:creationId xmlns:p14="http://schemas.microsoft.com/office/powerpoint/2010/main" val="1050446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everyone can do to promote emotional wellbeing for infants </a:t>
            </a:r>
          </a:p>
        </p:txBody>
      </p:sp>
      <p:sp>
        <p:nvSpPr>
          <p:cNvPr id="3" name="Content Placeholder 2"/>
          <p:cNvSpPr>
            <a:spLocks noGrp="1"/>
          </p:cNvSpPr>
          <p:nvPr>
            <p:ph idx="1"/>
          </p:nvPr>
        </p:nvSpPr>
        <p:spPr>
          <a:xfrm>
            <a:off x="251520" y="1988840"/>
            <a:ext cx="8640959" cy="4608512"/>
          </a:xfrm>
        </p:spPr>
        <p:txBody>
          <a:bodyPr>
            <a:normAutofit lnSpcReduction="10000"/>
          </a:bodyPr>
          <a:lstStyle/>
          <a:p>
            <a:pPr marL="0" indent="0">
              <a:buNone/>
            </a:pPr>
            <a:endParaRPr lang="en-GB" sz="2600" dirty="0"/>
          </a:p>
          <a:p>
            <a:pPr marL="0" indent="0">
              <a:buNone/>
            </a:pPr>
            <a:r>
              <a:rPr lang="en-GB" sz="2600" b="1" dirty="0"/>
              <a:t>Validation and acceptance </a:t>
            </a:r>
            <a:r>
              <a:rPr lang="en-GB" sz="2600" dirty="0"/>
              <a:t>can be very therapeutic for parents who are struggling.  It may not feel like much but </a:t>
            </a:r>
            <a:r>
              <a:rPr lang="en-GB" sz="2600" b="1" dirty="0"/>
              <a:t>listening</a:t>
            </a:r>
            <a:r>
              <a:rPr lang="en-GB" sz="2600" dirty="0"/>
              <a:t> to and </a:t>
            </a:r>
            <a:r>
              <a:rPr lang="en-GB" sz="2600" b="1" dirty="0"/>
              <a:t>containing</a:t>
            </a:r>
            <a:r>
              <a:rPr lang="en-GB" sz="2600" dirty="0"/>
              <a:t> the parent’s feeling will enable them to be more available for their baby.</a:t>
            </a:r>
          </a:p>
          <a:p>
            <a:pPr marL="0" indent="0">
              <a:buNone/>
            </a:pPr>
            <a:endParaRPr lang="en-GB" sz="2600" dirty="0"/>
          </a:p>
          <a:p>
            <a:pPr marL="0" indent="0">
              <a:buNone/>
            </a:pPr>
            <a:r>
              <a:rPr lang="en-GB" sz="2600" dirty="0"/>
              <a:t>Anything that helps the parent to </a:t>
            </a:r>
            <a:r>
              <a:rPr lang="en-GB" sz="2600" b="1" dirty="0"/>
              <a:t>tune in </a:t>
            </a:r>
            <a:r>
              <a:rPr lang="en-GB" sz="2600" dirty="0"/>
              <a:t>and pay attention and develop interest in the baby’s thoughts and feelings</a:t>
            </a:r>
          </a:p>
          <a:p>
            <a:pPr marL="0" indent="0">
              <a:buNone/>
            </a:pPr>
            <a:endParaRPr lang="en-GB" sz="2600" dirty="0"/>
          </a:p>
          <a:p>
            <a:pPr marL="0" indent="0">
              <a:buNone/>
            </a:pPr>
            <a:r>
              <a:rPr lang="en-GB" sz="2600" dirty="0"/>
              <a:t>Get help for parents and Infants at risk of difficulties in their relationships </a:t>
            </a:r>
            <a:r>
              <a:rPr lang="en-GB" sz="2600" b="1" dirty="0"/>
              <a:t>as soon as possible.</a:t>
            </a:r>
          </a:p>
          <a:p>
            <a:pPr marL="0" indent="0">
              <a:buNone/>
            </a:pPr>
            <a:endParaRPr lang="en-GB" sz="2600" dirty="0"/>
          </a:p>
          <a:p>
            <a:pPr marL="0" indent="0">
              <a:buNone/>
            </a:pPr>
            <a:endParaRPr lang="en-GB" sz="2600" dirty="0"/>
          </a:p>
          <a:p>
            <a:pPr marL="0" indent="0">
              <a:buNone/>
            </a:pPr>
            <a:endParaRPr lang="en-GB" sz="2600" dirty="0"/>
          </a:p>
          <a:p>
            <a:pPr marL="0" indent="0">
              <a:buNone/>
            </a:pPr>
            <a:endParaRPr lang="en-GB" sz="2900" dirty="0"/>
          </a:p>
          <a:p>
            <a:pPr marL="0" indent="0">
              <a:buNone/>
            </a:pPr>
            <a:endParaRPr lang="en-GB" sz="2900" dirty="0"/>
          </a:p>
          <a:p>
            <a:pPr lvl="1" eaLnBrk="0" fontAlgn="base" hangingPunct="0"/>
            <a:endParaRPr lang="en-GB" sz="2700" dirty="0"/>
          </a:p>
          <a:p>
            <a:pPr lvl="1"/>
            <a:endParaRPr lang="en-GB" dirty="0"/>
          </a:p>
          <a:p>
            <a:pPr lvl="1"/>
            <a:endParaRPr lang="en-GB" dirty="0"/>
          </a:p>
          <a:p>
            <a:pPr lvl="1"/>
            <a:endParaRPr lang="en-GB" dirty="0"/>
          </a:p>
          <a:p>
            <a:pPr lvl="1"/>
            <a:endParaRPr lang="en-GB" dirty="0"/>
          </a:p>
        </p:txBody>
      </p:sp>
    </p:spTree>
    <p:extLst>
      <p:ext uri="{BB962C8B-B14F-4D97-AF65-F5344CB8AC3E}">
        <p14:creationId xmlns:p14="http://schemas.microsoft.com/office/powerpoint/2010/main" val="4159156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p:txBody>
          <a:bodyPr>
            <a:normAutofit fontScale="90000"/>
          </a:bodyPr>
          <a:lstStyle/>
          <a:p>
            <a:r>
              <a:rPr lang="en-GB" dirty="0"/>
              <a:t>Where to get support for infants and their parents </a:t>
            </a:r>
          </a:p>
        </p:txBody>
      </p:sp>
      <p:sp>
        <p:nvSpPr>
          <p:cNvPr id="33795" name="Rectangle 3"/>
          <p:cNvSpPr>
            <a:spLocks noGrp="1"/>
          </p:cNvSpPr>
          <p:nvPr>
            <p:ph type="body" idx="1"/>
          </p:nvPr>
        </p:nvSpPr>
        <p:spPr>
          <a:xfrm>
            <a:off x="251520" y="2132856"/>
            <a:ext cx="6408712" cy="4320480"/>
          </a:xfrm>
        </p:spPr>
        <p:txBody>
          <a:bodyPr>
            <a:normAutofit/>
          </a:bodyPr>
          <a:lstStyle/>
          <a:p>
            <a:endParaRPr lang="en-GB" dirty="0"/>
          </a:p>
          <a:p>
            <a:r>
              <a:rPr lang="en-GB" dirty="0"/>
              <a:t>Primary Care - GP, Midwife, Health Visitor</a:t>
            </a:r>
          </a:p>
          <a:p>
            <a:r>
              <a:rPr lang="en-GB" dirty="0"/>
              <a:t>Children’s Centres &amp; Early Help </a:t>
            </a:r>
          </a:p>
          <a:p>
            <a:r>
              <a:rPr lang="en-GB" dirty="0"/>
              <a:t>Volunteer/Befriending services</a:t>
            </a:r>
          </a:p>
          <a:p>
            <a:r>
              <a:rPr lang="en-GB" dirty="0"/>
              <a:t>Adult Mental Health – IAPT / Perinatal Mental Health Team</a:t>
            </a:r>
          </a:p>
          <a:p>
            <a:r>
              <a:rPr lang="en-GB" dirty="0"/>
              <a:t>Women’s Aid /Independent Domestic Violence Advisor </a:t>
            </a:r>
          </a:p>
          <a:p>
            <a:r>
              <a:rPr lang="en-GB" dirty="0"/>
              <a:t>Parent infant Mental Health Team – Early attachment service</a:t>
            </a:r>
          </a:p>
        </p:txBody>
      </p:sp>
    </p:spTree>
    <p:extLst>
      <p:ext uri="{BB962C8B-B14F-4D97-AF65-F5344CB8AC3E}">
        <p14:creationId xmlns:p14="http://schemas.microsoft.com/office/powerpoint/2010/main" val="694154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132839"/>
            <a:ext cx="8640959" cy="4248472"/>
          </a:xfrm>
        </p:spPr>
        <p:txBody>
          <a:bodyPr>
            <a:normAutofit fontScale="92500" lnSpcReduction="20000"/>
          </a:bodyPr>
          <a:lstStyle/>
          <a:p>
            <a:pPr marL="0" indent="0">
              <a:buNone/>
            </a:pPr>
            <a:r>
              <a:rPr lang="en-GB" sz="2600" dirty="0"/>
              <a:t> </a:t>
            </a:r>
            <a:endParaRPr lang="en-GB" sz="3100" dirty="0"/>
          </a:p>
          <a:p>
            <a:r>
              <a:rPr lang="en-GB" sz="3100" dirty="0"/>
              <a:t>Promote good parent infant relationships across the borough for </a:t>
            </a:r>
            <a:r>
              <a:rPr lang="en-GB" sz="3100" b="1" dirty="0"/>
              <a:t>all families</a:t>
            </a:r>
          </a:p>
          <a:p>
            <a:pPr lvl="0"/>
            <a:r>
              <a:rPr lang="en-GB" sz="3100" dirty="0"/>
              <a:t>Support the </a:t>
            </a:r>
            <a:r>
              <a:rPr lang="en-GB" sz="3100" b="1" dirty="0"/>
              <a:t>early recognition </a:t>
            </a:r>
            <a:r>
              <a:rPr lang="en-GB" sz="3100" dirty="0"/>
              <a:t>of relational problems </a:t>
            </a:r>
          </a:p>
          <a:p>
            <a:pPr lvl="0"/>
            <a:r>
              <a:rPr lang="en-GB" sz="3100" dirty="0"/>
              <a:t>Work effectively and efficiently as a part of an </a:t>
            </a:r>
            <a:r>
              <a:rPr lang="en-GB" sz="3100" b="1" dirty="0"/>
              <a:t>integrated Parent infant mental health pathway</a:t>
            </a:r>
            <a:r>
              <a:rPr lang="en-GB" sz="3100" dirty="0"/>
              <a:t>.</a:t>
            </a:r>
          </a:p>
          <a:p>
            <a:r>
              <a:rPr lang="en-GB" sz="3100" dirty="0"/>
              <a:t>Advance the understanding of parent infant mental health and promote an </a:t>
            </a:r>
            <a:r>
              <a:rPr lang="en-GB" sz="3100" i="1" dirty="0"/>
              <a:t>Infant frame of mind</a:t>
            </a:r>
            <a:r>
              <a:rPr lang="en-GB" sz="3100" dirty="0"/>
              <a:t>.</a:t>
            </a:r>
          </a:p>
          <a:p>
            <a:pPr lvl="0"/>
            <a:r>
              <a:rPr lang="en-GB" sz="3100" dirty="0"/>
              <a:t>Provide comprehensive assessment and evidenced </a:t>
            </a:r>
          </a:p>
          <a:p>
            <a:pPr marL="0" lvl="0" indent="0">
              <a:buNone/>
            </a:pPr>
            <a:r>
              <a:rPr lang="en-GB" sz="3100" dirty="0"/>
              <a:t>based interventions when needed </a:t>
            </a:r>
          </a:p>
          <a:p>
            <a:pPr lvl="0"/>
            <a:endParaRPr lang="en-GB" dirty="0"/>
          </a:p>
        </p:txBody>
      </p:sp>
      <p:sp>
        <p:nvSpPr>
          <p:cNvPr id="2" name="Title 1"/>
          <p:cNvSpPr>
            <a:spLocks noGrp="1"/>
          </p:cNvSpPr>
          <p:nvPr>
            <p:ph type="title"/>
          </p:nvPr>
        </p:nvSpPr>
        <p:spPr/>
        <p:txBody>
          <a:bodyPr>
            <a:normAutofit fontScale="90000"/>
          </a:bodyPr>
          <a:lstStyle/>
          <a:p>
            <a:r>
              <a:rPr lang="en-GB" dirty="0"/>
              <a:t>Bury Early Attachment Service:</a:t>
            </a:r>
            <a:br>
              <a:rPr lang="en-GB" dirty="0"/>
            </a:br>
            <a:r>
              <a:rPr lang="en-GB" dirty="0"/>
              <a:t>Our Aims</a:t>
            </a:r>
          </a:p>
        </p:txBody>
      </p:sp>
      <p:pic>
        <p:nvPicPr>
          <p:cNvPr id="4" name="Picture 3" descr="Q:\Resources\Brand Resources 2019\Trust Logos\Pennine Care NHS Foundation Trust RGB Blu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5949280"/>
            <a:ext cx="1523712" cy="864063"/>
          </a:xfrm>
          <a:prstGeom prst="rect">
            <a:avLst/>
          </a:prstGeom>
          <a:noFill/>
          <a:ln>
            <a:noFill/>
          </a:ln>
        </p:spPr>
      </p:pic>
    </p:spTree>
    <p:extLst>
      <p:ext uri="{BB962C8B-B14F-4D97-AF65-F5344CB8AC3E}">
        <p14:creationId xmlns:p14="http://schemas.microsoft.com/office/powerpoint/2010/main" val="3069735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7975" y="2675467"/>
            <a:ext cx="8584505" cy="3450696"/>
          </a:xfrm>
        </p:spPr>
        <p:txBody>
          <a:bodyPr/>
          <a:lstStyle/>
          <a:p>
            <a:pPr eaLnBrk="0" fontAlgn="base" hangingPunct="0"/>
            <a:endParaRPr lang="en-GB" i="1" dirty="0"/>
          </a:p>
          <a:p>
            <a:pPr marL="0" indent="0" eaLnBrk="0" fontAlgn="base" hangingPunct="0">
              <a:buNone/>
            </a:pPr>
            <a:r>
              <a:rPr lang="en-GB" i="1" dirty="0"/>
              <a:t>“Intervening more actively in the first 1001 days of a child’s life can improve children’s health, development and life chances and make society fairer and more prosperous.”</a:t>
            </a:r>
          </a:p>
          <a:p>
            <a:pPr marL="0" indent="0">
              <a:buNone/>
            </a:pPr>
            <a:endParaRPr lang="en-GB" dirty="0"/>
          </a:p>
        </p:txBody>
      </p:sp>
      <p:sp>
        <p:nvSpPr>
          <p:cNvPr id="3" name="Title 2"/>
          <p:cNvSpPr>
            <a:spLocks noGrp="1"/>
          </p:cNvSpPr>
          <p:nvPr>
            <p:ph type="title"/>
          </p:nvPr>
        </p:nvSpPr>
        <p:spPr>
          <a:xfrm>
            <a:off x="467544" y="548680"/>
            <a:ext cx="8229600" cy="1252728"/>
          </a:xfrm>
        </p:spPr>
        <p:txBody>
          <a:bodyPr>
            <a:normAutofit fontScale="90000"/>
          </a:bodyPr>
          <a:lstStyle/>
          <a:p>
            <a:r>
              <a:rPr lang="en-GB" i="1" dirty="0"/>
              <a:t> The 1001 Critical Days </a:t>
            </a:r>
            <a:br>
              <a:rPr lang="en-GB" i="1" dirty="0"/>
            </a:br>
            <a:r>
              <a:rPr lang="en-GB" i="1" dirty="0"/>
              <a:t>A Cross Party Manifesto (2013)</a:t>
            </a:r>
            <a:br>
              <a:rPr lang="en-GB" dirty="0"/>
            </a:br>
            <a:endParaRPr lang="en-GB" dirty="0"/>
          </a:p>
        </p:txBody>
      </p:sp>
      <p:sp>
        <p:nvSpPr>
          <p:cNvPr id="4" name="AutoShape 2" descr="Greater Manchester Perinatal and Parent Infant Mental Health Service:  Championing 1001 Critical Day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623986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pic>
        <p:nvPicPr>
          <p:cNvPr id="4" name="Content Placeholder 3" descr="See the source image"/>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91680" y="1628800"/>
            <a:ext cx="5717455" cy="3822551"/>
          </a:xfrm>
          <a:prstGeom prst="rect">
            <a:avLst/>
          </a:prstGeom>
          <a:noFill/>
          <a:ln>
            <a:noFill/>
          </a:ln>
        </p:spPr>
      </p:pic>
    </p:spTree>
    <p:extLst>
      <p:ext uri="{BB962C8B-B14F-4D97-AF65-F5344CB8AC3E}">
        <p14:creationId xmlns:p14="http://schemas.microsoft.com/office/powerpoint/2010/main" val="1012262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e the source image"/>
          <p:cNvPicPr/>
          <p:nvPr/>
        </p:nvPicPr>
        <p:blipFill>
          <a:blip r:embed="rId3">
            <a:extLst>
              <a:ext uri="{BEBA8EAE-BF5A-486C-A8C5-ECC9F3942E4B}">
                <a14:imgProps xmlns:a14="http://schemas.microsoft.com/office/drawing/2010/main">
                  <a14:imgLayer r:embed="rId4">
                    <a14:imgEffect>
                      <a14:brightnessContrast bright="34000" contrast="30000"/>
                    </a14:imgEffect>
                  </a14:imgLayer>
                </a14:imgProps>
              </a:ext>
              <a:ext uri="{28A0092B-C50C-407E-A947-70E740481C1C}">
                <a14:useLocalDpi xmlns:a14="http://schemas.microsoft.com/office/drawing/2010/main" val="0"/>
              </a:ext>
            </a:extLst>
          </a:blip>
          <a:srcRect/>
          <a:stretch>
            <a:fillRect/>
          </a:stretch>
        </p:blipFill>
        <p:spPr bwMode="auto">
          <a:xfrm>
            <a:off x="107504" y="44624"/>
            <a:ext cx="8856984" cy="5688632"/>
          </a:xfrm>
          <a:prstGeom prst="rect">
            <a:avLst/>
          </a:prstGeom>
          <a:noFill/>
          <a:ln>
            <a:noFill/>
          </a:ln>
        </p:spPr>
      </p:pic>
      <p:sp>
        <p:nvSpPr>
          <p:cNvPr id="2" name="Title 1"/>
          <p:cNvSpPr>
            <a:spLocks noGrp="1"/>
          </p:cNvSpPr>
          <p:nvPr>
            <p:ph type="title"/>
          </p:nvPr>
        </p:nvSpPr>
        <p:spPr>
          <a:xfrm>
            <a:off x="421196" y="-315416"/>
            <a:ext cx="8229600" cy="1252728"/>
          </a:xfrm>
        </p:spPr>
        <p:txBody>
          <a:bodyPr/>
          <a:lstStyle/>
          <a:p>
            <a:r>
              <a:rPr lang="en-GB" b="1" dirty="0">
                <a:solidFill>
                  <a:schemeClr val="tx1"/>
                </a:solidFill>
              </a:rPr>
              <a:t>Summary</a:t>
            </a:r>
          </a:p>
        </p:txBody>
      </p:sp>
      <p:sp>
        <p:nvSpPr>
          <p:cNvPr id="3" name="Content Placeholder 2"/>
          <p:cNvSpPr>
            <a:spLocks noGrp="1"/>
          </p:cNvSpPr>
          <p:nvPr>
            <p:ph idx="1"/>
          </p:nvPr>
        </p:nvSpPr>
        <p:spPr>
          <a:xfrm>
            <a:off x="179512" y="2996952"/>
            <a:ext cx="8424936" cy="3450696"/>
          </a:xfrm>
        </p:spPr>
        <p:txBody>
          <a:bodyPr>
            <a:noAutofit/>
          </a:bodyPr>
          <a:lstStyle/>
          <a:p>
            <a:r>
              <a:rPr lang="en-GB" dirty="0">
                <a:solidFill>
                  <a:schemeClr val="tx1"/>
                </a:solidFill>
                <a:latin typeface="Abadi" panose="020B0604020104020204" pitchFamily="34" charset="0"/>
              </a:rPr>
              <a:t>Infants brains develop in context and in response to their experiences and the care they receive</a:t>
            </a:r>
          </a:p>
          <a:p>
            <a:r>
              <a:rPr lang="en-GB" dirty="0">
                <a:solidFill>
                  <a:schemeClr val="tx1"/>
                </a:solidFill>
                <a:latin typeface="Abadi" panose="020B0604020104020204" pitchFamily="34" charset="0"/>
              </a:rPr>
              <a:t>Capacities for life long emotional wellbeing are developed in this period.</a:t>
            </a:r>
          </a:p>
          <a:p>
            <a:r>
              <a:rPr lang="en-GB" dirty="0">
                <a:solidFill>
                  <a:schemeClr val="tx1"/>
                </a:solidFill>
                <a:latin typeface="Abadi" panose="020B0604020104020204" pitchFamily="34" charset="0"/>
              </a:rPr>
              <a:t>We need to Intervene early when there are barriers</a:t>
            </a:r>
          </a:p>
          <a:p>
            <a:r>
              <a:rPr lang="en-GB" dirty="0">
                <a:solidFill>
                  <a:schemeClr val="tx1"/>
                </a:solidFill>
                <a:latin typeface="Abadi" panose="020B0604020104020204" pitchFamily="34" charset="0"/>
              </a:rPr>
              <a:t>Compassion is the key - All parents are doing their best. </a:t>
            </a:r>
          </a:p>
        </p:txBody>
      </p:sp>
    </p:spTree>
    <p:extLst>
      <p:ext uri="{BB962C8B-B14F-4D97-AF65-F5344CB8AC3E}">
        <p14:creationId xmlns:p14="http://schemas.microsoft.com/office/powerpoint/2010/main" val="1162230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467544" y="2204864"/>
            <a:ext cx="7272337" cy="2016125"/>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4800" b="1" kern="1200" baseline="0">
                <a:solidFill>
                  <a:srgbClr val="FDB71A"/>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p>
        </p:txBody>
      </p:sp>
      <p:sp>
        <p:nvSpPr>
          <p:cNvPr id="2" name="Rectangle 1"/>
          <p:cNvSpPr/>
          <p:nvPr/>
        </p:nvSpPr>
        <p:spPr>
          <a:xfrm>
            <a:off x="179512" y="908720"/>
            <a:ext cx="8784976" cy="3416320"/>
          </a:xfrm>
          <a:prstGeom prst="rect">
            <a:avLst/>
          </a:prstGeom>
        </p:spPr>
        <p:txBody>
          <a:bodyPr wrap="square">
            <a:spAutoFit/>
          </a:bodyPr>
          <a:lstStyle/>
          <a:p>
            <a:pPr lvl="2"/>
            <a:endParaRPr lang="en-GB" b="1" i="1" dirty="0"/>
          </a:p>
          <a:p>
            <a:pPr lvl="2"/>
            <a:r>
              <a:rPr lang="en-GB" b="1" dirty="0"/>
              <a:t>Bury Early Attachment Service</a:t>
            </a:r>
          </a:p>
          <a:p>
            <a:pPr lvl="2"/>
            <a:r>
              <a:rPr lang="en-GB" dirty="0"/>
              <a:t>Healthy Young Minds</a:t>
            </a:r>
          </a:p>
          <a:p>
            <a:pPr lvl="2"/>
            <a:r>
              <a:rPr lang="en-GB" dirty="0"/>
              <a:t>Fairfield General Hospital</a:t>
            </a:r>
          </a:p>
          <a:p>
            <a:pPr lvl="2"/>
            <a:r>
              <a:rPr lang="en-GB" dirty="0"/>
              <a:t>Rochdale old Rd</a:t>
            </a:r>
          </a:p>
          <a:p>
            <a:pPr lvl="2"/>
            <a:r>
              <a:rPr lang="en-GB" dirty="0"/>
              <a:t>Bury</a:t>
            </a:r>
          </a:p>
          <a:p>
            <a:pPr lvl="2"/>
            <a:r>
              <a:rPr lang="en-GB" dirty="0"/>
              <a:t>BLP 7TD</a:t>
            </a:r>
          </a:p>
          <a:p>
            <a:pPr lvl="2"/>
            <a:endParaRPr lang="en-GB" dirty="0"/>
          </a:p>
          <a:p>
            <a:pPr lvl="2"/>
            <a:r>
              <a:rPr lang="en-GB" b="1" dirty="0"/>
              <a:t>Tel: </a:t>
            </a:r>
            <a:r>
              <a:rPr lang="en-GB" dirty="0"/>
              <a:t>0161 716 1137</a:t>
            </a:r>
            <a:endParaRPr lang="en-GB" b="1" dirty="0"/>
          </a:p>
          <a:p>
            <a:pPr lvl="2"/>
            <a:r>
              <a:rPr lang="en-GB" b="1" dirty="0"/>
              <a:t>Email:</a:t>
            </a:r>
            <a:r>
              <a:rPr lang="en-GB" dirty="0"/>
              <a:t> Pcn-tr.buryearlyattachmentservice@nhs.net 	</a:t>
            </a:r>
          </a:p>
          <a:p>
            <a:pPr lvl="2"/>
            <a:r>
              <a:rPr lang="en-GB" b="1" dirty="0"/>
              <a:t>Website: </a:t>
            </a:r>
            <a:r>
              <a:rPr lang="en-GB" dirty="0"/>
              <a:t>https://www.penninecare.nhs.uk/buryeas</a:t>
            </a:r>
          </a:p>
          <a:p>
            <a:pPr lvl="2"/>
            <a:r>
              <a:rPr lang="en-GB" b="1" dirty="0"/>
              <a:t>Facebook Page: </a:t>
            </a:r>
            <a:r>
              <a:rPr lang="en-GB" dirty="0"/>
              <a:t>@</a:t>
            </a:r>
            <a:r>
              <a:rPr lang="en-GB" dirty="0" err="1"/>
              <a:t>buryEAS</a:t>
            </a:r>
            <a:endParaRPr lang="en-GB" dirty="0"/>
          </a:p>
        </p:txBody>
      </p:sp>
      <p:sp>
        <p:nvSpPr>
          <p:cNvPr id="3" name="TextBox 2"/>
          <p:cNvSpPr txBox="1"/>
          <p:nvPr/>
        </p:nvSpPr>
        <p:spPr>
          <a:xfrm>
            <a:off x="323528" y="444008"/>
            <a:ext cx="6048672" cy="461665"/>
          </a:xfrm>
          <a:prstGeom prst="rect">
            <a:avLst/>
          </a:prstGeom>
          <a:noFill/>
        </p:spPr>
        <p:txBody>
          <a:bodyPr wrap="square" rtlCol="0">
            <a:spAutoFit/>
          </a:bodyPr>
          <a:lstStyle/>
          <a:p>
            <a:r>
              <a:rPr lang="en-GB" sz="2400" b="1" i="1" dirty="0">
                <a:solidFill>
                  <a:srgbClr val="00A499"/>
                </a:solidFill>
                <a:latin typeface="+mj-lt"/>
              </a:rPr>
              <a:t>Where we are and how to contact us:</a:t>
            </a:r>
          </a:p>
        </p:txBody>
      </p:sp>
    </p:spTree>
    <p:extLst>
      <p:ext uri="{BB962C8B-B14F-4D97-AF65-F5344CB8AC3E}">
        <p14:creationId xmlns:p14="http://schemas.microsoft.com/office/powerpoint/2010/main" val="999889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p:cNvSpPr>
          <p:nvPr/>
        </p:nvSpPr>
        <p:spPr bwMode="auto">
          <a:xfrm>
            <a:off x="323528" y="519113"/>
            <a:ext cx="8496944"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GB" altLang="en-US" sz="3200" b="1" dirty="0">
                <a:solidFill>
                  <a:schemeClr val="tx2"/>
                </a:solidFill>
                <a:latin typeface="Arial" charset="0"/>
              </a:rPr>
              <a:t>Be aware &amp; compassionate to yourself</a:t>
            </a:r>
          </a:p>
        </p:txBody>
      </p:sp>
      <p:sp>
        <p:nvSpPr>
          <p:cNvPr id="6147" name="Rectangle 4"/>
          <p:cNvSpPr>
            <a:spLocks noChangeArrowheads="1"/>
          </p:cNvSpPr>
          <p:nvPr/>
        </p:nvSpPr>
        <p:spPr bwMode="auto">
          <a:xfrm>
            <a:off x="323528" y="1386037"/>
            <a:ext cx="8568952" cy="464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buClr>
                <a:schemeClr val="accent1"/>
              </a:buClr>
              <a:buFont typeface="Wingdings" pitchFamily="2" charset="2"/>
              <a:buNone/>
              <a:defRPr/>
            </a:pPr>
            <a:endParaRPr lang="en-GB" altLang="en-US" sz="2000" dirty="0">
              <a:cs typeface="Arial" panose="020B0604020202020204" pitchFamily="34" charset="0"/>
            </a:endParaRPr>
          </a:p>
          <a:p>
            <a:pPr eaLnBrk="1" hangingPunct="1">
              <a:spcBef>
                <a:spcPct val="20000"/>
              </a:spcBef>
              <a:buClr>
                <a:schemeClr val="accent1"/>
              </a:buClr>
              <a:buFont typeface="Wingdings" pitchFamily="2" charset="2"/>
              <a:buChar char="l"/>
              <a:defRPr/>
            </a:pPr>
            <a:r>
              <a:rPr lang="en-GB" altLang="en-US" sz="2000" dirty="0">
                <a:cs typeface="Arial" panose="020B0604020202020204" pitchFamily="34" charset="0"/>
              </a:rPr>
              <a:t>We have all been babies and have relationships with caregivers and some of us will also be parents</a:t>
            </a:r>
          </a:p>
          <a:p>
            <a:pPr marL="82550" indent="0" eaLnBrk="1" hangingPunct="1">
              <a:spcBef>
                <a:spcPct val="20000"/>
              </a:spcBef>
              <a:buClr>
                <a:schemeClr val="accent1"/>
              </a:buClr>
              <a:defRPr/>
            </a:pPr>
            <a:endParaRPr lang="en-GB" altLang="en-US" sz="2000" dirty="0">
              <a:cs typeface="Arial" panose="020B0604020202020204" pitchFamily="34" charset="0"/>
            </a:endParaRPr>
          </a:p>
          <a:p>
            <a:pPr eaLnBrk="1" hangingPunct="1">
              <a:spcBef>
                <a:spcPct val="20000"/>
              </a:spcBef>
              <a:buClr>
                <a:schemeClr val="accent1"/>
              </a:buClr>
              <a:buFont typeface="Wingdings" pitchFamily="2" charset="2"/>
              <a:buChar char="l"/>
              <a:defRPr/>
            </a:pPr>
            <a:r>
              <a:rPr lang="en-GB" altLang="en-US" sz="2000" dirty="0">
                <a:cs typeface="Arial" panose="020B0604020202020204" pitchFamily="34" charset="0"/>
              </a:rPr>
              <a:t>Take care of yourselves and treat yourself and others with compassion.</a:t>
            </a:r>
          </a:p>
          <a:p>
            <a:pPr marL="82550" indent="0" eaLnBrk="1" hangingPunct="1">
              <a:spcBef>
                <a:spcPct val="20000"/>
              </a:spcBef>
              <a:buClr>
                <a:schemeClr val="accent1"/>
              </a:buClr>
              <a:defRPr/>
            </a:pPr>
            <a:r>
              <a:rPr lang="en-GB" altLang="en-US" sz="2000" dirty="0">
                <a:cs typeface="Arial" panose="020B0604020202020204" pitchFamily="34" charset="0"/>
              </a:rPr>
              <a:t>  </a:t>
            </a:r>
          </a:p>
          <a:p>
            <a:pPr eaLnBrk="1" hangingPunct="1">
              <a:spcBef>
                <a:spcPct val="20000"/>
              </a:spcBef>
              <a:buClr>
                <a:schemeClr val="accent1"/>
              </a:buClr>
              <a:buFont typeface="Wingdings" pitchFamily="2" charset="2"/>
              <a:buChar char="l"/>
              <a:defRPr/>
            </a:pPr>
            <a:r>
              <a:rPr lang="en-GB" altLang="en-US" sz="2000" dirty="0">
                <a:cs typeface="Arial" panose="020B0604020202020204" pitchFamily="34" charset="0"/>
              </a:rPr>
              <a:t>Remember that all parents do the best they can at the time, sometimes under very difficult circumstances. </a:t>
            </a:r>
          </a:p>
          <a:p>
            <a:pPr marL="82550" indent="0" eaLnBrk="1" hangingPunct="1">
              <a:spcBef>
                <a:spcPct val="20000"/>
              </a:spcBef>
              <a:buClr>
                <a:schemeClr val="accent1"/>
              </a:buClr>
              <a:defRPr/>
            </a:pPr>
            <a:endParaRPr lang="en-GB" altLang="en-US" sz="2000" dirty="0">
              <a:cs typeface="Arial" panose="020B0604020202020204" pitchFamily="34" charset="0"/>
            </a:endParaRPr>
          </a:p>
          <a:p>
            <a:pPr eaLnBrk="1" hangingPunct="1">
              <a:spcBef>
                <a:spcPct val="20000"/>
              </a:spcBef>
              <a:buClr>
                <a:schemeClr val="accent1"/>
              </a:buClr>
              <a:buFont typeface="Wingdings" pitchFamily="2" charset="2"/>
              <a:buChar char="l"/>
              <a:defRPr/>
            </a:pPr>
            <a:r>
              <a:rPr lang="en-GB" altLang="en-US" sz="2000" dirty="0">
                <a:cs typeface="Arial" panose="020B0604020202020204" pitchFamily="34" charset="0"/>
              </a:rPr>
              <a:t>This is a complex subject and this will just be a w</a:t>
            </a:r>
            <a:r>
              <a:rPr lang="en-GB" sz="2000" dirty="0">
                <a:cs typeface="Arial" panose="020B0604020202020204" pitchFamily="34" charset="0"/>
              </a:rPr>
              <a:t>histle-stop tour! </a:t>
            </a:r>
          </a:p>
          <a:p>
            <a:pPr marL="82550" indent="0" eaLnBrk="1" hangingPunct="1">
              <a:spcBef>
                <a:spcPct val="20000"/>
              </a:spcBef>
              <a:buClr>
                <a:schemeClr val="accent1"/>
              </a:buClr>
              <a:defRPr/>
            </a:pPr>
            <a:endParaRPr lang="en-GB" sz="2000" dirty="0">
              <a:solidFill>
                <a:srgbClr val="3B1D15"/>
              </a:solidFill>
              <a:cs typeface="Arial" panose="020B0604020202020204" pitchFamily="34" charset="0"/>
            </a:endParaRPr>
          </a:p>
          <a:p>
            <a:pPr eaLnBrk="1" hangingPunct="1">
              <a:spcBef>
                <a:spcPct val="20000"/>
              </a:spcBef>
              <a:buClr>
                <a:schemeClr val="accent1"/>
              </a:buClr>
              <a:buFont typeface="Wingdings" pitchFamily="2" charset="2"/>
              <a:buChar char="l"/>
              <a:defRPr/>
            </a:pPr>
            <a:endParaRPr lang="en-GB" altLang="en-US" sz="2000" dirty="0">
              <a:solidFill>
                <a:schemeClr val="tx2"/>
              </a:solidFill>
              <a:cs typeface="Arial" panose="020B0604020202020204" pitchFamily="34" charset="0"/>
            </a:endParaRPr>
          </a:p>
        </p:txBody>
      </p:sp>
    </p:spTree>
    <p:extLst>
      <p:ext uri="{BB962C8B-B14F-4D97-AF65-F5344CB8AC3E}">
        <p14:creationId xmlns:p14="http://schemas.microsoft.com/office/powerpoint/2010/main" val="3329546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Infant Mental Health</a:t>
            </a:r>
          </a:p>
        </p:txBody>
      </p:sp>
      <p:sp>
        <p:nvSpPr>
          <p:cNvPr id="3" name="Content Placeholder 2"/>
          <p:cNvSpPr>
            <a:spLocks noGrp="1"/>
          </p:cNvSpPr>
          <p:nvPr>
            <p:ph idx="1"/>
          </p:nvPr>
        </p:nvSpPr>
        <p:spPr/>
        <p:txBody>
          <a:bodyPr/>
          <a:lstStyle/>
          <a:p>
            <a:endParaRPr lang="en-GB" dirty="0"/>
          </a:p>
        </p:txBody>
      </p:sp>
      <p:pic>
        <p:nvPicPr>
          <p:cNvPr id="1026" name="Picture 2" descr="How to Talk about Infant and Early Childhood Mental Health • ZERO TO TH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916832"/>
            <a:ext cx="7162800"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769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Baby’s brains</a:t>
            </a:r>
          </a:p>
        </p:txBody>
      </p:sp>
      <p:sp>
        <p:nvSpPr>
          <p:cNvPr id="3" name="Content Placeholder 2"/>
          <p:cNvSpPr>
            <a:spLocks noGrp="1"/>
          </p:cNvSpPr>
          <p:nvPr>
            <p:ph idx="1"/>
          </p:nvPr>
        </p:nvSpPr>
        <p:spPr>
          <a:xfrm>
            <a:off x="457200" y="1988840"/>
            <a:ext cx="8229600" cy="4530832"/>
          </a:xfrm>
        </p:spPr>
        <p:txBody>
          <a:bodyPr>
            <a:normAutofit/>
          </a:bodyPr>
          <a:lstStyle/>
          <a:p>
            <a:r>
              <a:rPr lang="en-GB" dirty="0"/>
              <a:t>When can a baby recognise a human face?</a:t>
            </a:r>
          </a:p>
          <a:p>
            <a:pPr lvl="1"/>
            <a:r>
              <a:rPr lang="en-GB" dirty="0"/>
              <a:t>From Birth</a:t>
            </a:r>
          </a:p>
          <a:p>
            <a:pPr lvl="1"/>
            <a:r>
              <a:rPr lang="en-GB" dirty="0"/>
              <a:t>1 week old</a:t>
            </a:r>
          </a:p>
          <a:p>
            <a:pPr lvl="1"/>
            <a:r>
              <a:rPr lang="en-GB" dirty="0"/>
              <a:t>1 month old</a:t>
            </a:r>
          </a:p>
          <a:p>
            <a:pPr marL="301943" lvl="1" indent="0">
              <a:buNone/>
            </a:pPr>
            <a:endParaRPr lang="en-GB" dirty="0"/>
          </a:p>
          <a:p>
            <a:r>
              <a:rPr lang="en-GB" dirty="0"/>
              <a:t>How many connections are made every second in a baby’s brain?</a:t>
            </a:r>
          </a:p>
          <a:p>
            <a:pPr lvl="1"/>
            <a:r>
              <a:rPr lang="en-GB" dirty="0"/>
              <a:t>5 hundred</a:t>
            </a:r>
          </a:p>
          <a:p>
            <a:pPr lvl="1"/>
            <a:r>
              <a:rPr lang="en-GB" dirty="0"/>
              <a:t>1 thousand</a:t>
            </a:r>
          </a:p>
          <a:p>
            <a:pPr lvl="1"/>
            <a:r>
              <a:rPr lang="en-GB" dirty="0"/>
              <a:t>50 thousand</a:t>
            </a:r>
          </a:p>
          <a:p>
            <a:pPr lvl="1"/>
            <a:r>
              <a:rPr lang="en-GB" dirty="0"/>
              <a:t>1 million</a:t>
            </a:r>
          </a:p>
        </p:txBody>
      </p:sp>
    </p:spTree>
    <p:extLst>
      <p:ext uri="{BB962C8B-B14F-4D97-AF65-F5344CB8AC3E}">
        <p14:creationId xmlns:p14="http://schemas.microsoft.com/office/powerpoint/2010/main" val="1341088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431376-B8F5-0774-86C8-6A4DAF847BA7}"/>
              </a:ext>
            </a:extLst>
          </p:cNvPr>
          <p:cNvSpPr>
            <a:spLocks noGrp="1"/>
          </p:cNvSpPr>
          <p:nvPr>
            <p:ph type="title"/>
          </p:nvPr>
        </p:nvSpPr>
        <p:spPr/>
        <p:txBody>
          <a:bodyPr/>
          <a:lstStyle/>
          <a:p>
            <a:r>
              <a:rPr lang="en-GB" dirty="0"/>
              <a:t>Growing an Emotional Brain</a:t>
            </a:r>
          </a:p>
        </p:txBody>
      </p:sp>
      <p:sp>
        <p:nvSpPr>
          <p:cNvPr id="5" name="Content Placeholder 4">
            <a:extLst>
              <a:ext uri="{FF2B5EF4-FFF2-40B4-BE49-F238E27FC236}">
                <a16:creationId xmlns:a16="http://schemas.microsoft.com/office/drawing/2014/main" id="{FAC80AC0-8C6A-4F18-6648-A9093FC974EA}"/>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28151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normAutofit/>
          </a:bodyPr>
          <a:lstStyle/>
          <a:p>
            <a:pPr eaLnBrk="1" hangingPunct="1"/>
            <a:r>
              <a:rPr lang="en-US" altLang="en-US" sz="4000" dirty="0">
                <a:latin typeface="Arial" charset="0"/>
                <a:cs typeface="Arial" charset="0"/>
              </a:rPr>
              <a:t>Brain development and pruning</a:t>
            </a:r>
          </a:p>
        </p:txBody>
      </p:sp>
      <p:sp>
        <p:nvSpPr>
          <p:cNvPr id="111619" name="Content Placeholder 3"/>
          <p:cNvSpPr>
            <a:spLocks noGrp="1"/>
          </p:cNvSpPr>
          <p:nvPr>
            <p:ph sz="quarter" idx="1"/>
          </p:nvPr>
        </p:nvSpPr>
        <p:spPr/>
        <p:txBody>
          <a:bodyPr/>
          <a:lstStyle/>
          <a:p>
            <a:pPr eaLnBrk="1" hangingPunct="1"/>
            <a:endParaRPr lang="en-US" altLang="en-US"/>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574" y="2708920"/>
            <a:ext cx="7391400" cy="291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195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bIns="45720"/>
          <a:lstStyle/>
          <a:p>
            <a:pPr eaLnBrk="1" hangingPunct="1"/>
            <a:r>
              <a:rPr lang="en-GB" altLang="en-US" sz="2400" b="1" dirty="0">
                <a:latin typeface="Arial" charset="0"/>
                <a:cs typeface="Arial" charset="0"/>
              </a:rPr>
              <a:t>Brain development</a:t>
            </a:r>
          </a:p>
        </p:txBody>
      </p:sp>
      <p:sp>
        <p:nvSpPr>
          <p:cNvPr id="109571" name="Rectangle 3"/>
          <p:cNvSpPr>
            <a:spLocks noGrp="1"/>
          </p:cNvSpPr>
          <p:nvPr>
            <p:ph sz="quarter" idx="13"/>
          </p:nvPr>
        </p:nvSpPr>
        <p:spPr>
          <a:xfrm>
            <a:off x="329977" y="2132856"/>
            <a:ext cx="3822192" cy="3842208"/>
          </a:xfrm>
        </p:spPr>
        <p:txBody>
          <a:bodyPr>
            <a:normAutofit/>
          </a:bodyPr>
          <a:lstStyle/>
          <a:p>
            <a:pPr lvl="1" eaLnBrk="1" hangingPunct="1">
              <a:lnSpc>
                <a:spcPct val="90000"/>
              </a:lnSpc>
              <a:buFont typeface="Wingdings 2" pitchFamily="18" charset="2"/>
              <a:buNone/>
            </a:pPr>
            <a:endParaRPr lang="en-GB" altLang="en-US" sz="2000" dirty="0">
              <a:solidFill>
                <a:srgbClr val="572314"/>
              </a:solidFill>
              <a:latin typeface="Arial" charset="0"/>
              <a:cs typeface="Arial" charset="0"/>
            </a:endParaRPr>
          </a:p>
          <a:p>
            <a:pPr eaLnBrk="1" hangingPunct="1">
              <a:lnSpc>
                <a:spcPct val="90000"/>
              </a:lnSpc>
              <a:buFont typeface="Wingdings 2" pitchFamily="18" charset="2"/>
              <a:buNone/>
            </a:pPr>
            <a:r>
              <a:rPr lang="en-GB" altLang="en-US" sz="2000" b="1" dirty="0">
                <a:solidFill>
                  <a:srgbClr val="572314"/>
                </a:solidFill>
                <a:latin typeface="Arial" charset="0"/>
                <a:cs typeface="Arial" charset="0"/>
              </a:rPr>
              <a:t>User-dependent – ‘Whatever fires together, wires together’</a:t>
            </a:r>
          </a:p>
          <a:p>
            <a:pPr eaLnBrk="1" hangingPunct="1">
              <a:lnSpc>
                <a:spcPct val="90000"/>
              </a:lnSpc>
              <a:buFont typeface="Wingdings 2" pitchFamily="18" charset="2"/>
              <a:buNone/>
            </a:pPr>
            <a:endParaRPr lang="en-GB" altLang="en-US" sz="2000" dirty="0">
              <a:solidFill>
                <a:srgbClr val="572314"/>
              </a:solidFill>
              <a:latin typeface="Arial" charset="0"/>
              <a:cs typeface="Arial" charset="0"/>
            </a:endParaRPr>
          </a:p>
          <a:p>
            <a:pPr eaLnBrk="1" hangingPunct="1">
              <a:lnSpc>
                <a:spcPct val="90000"/>
              </a:lnSpc>
              <a:buFont typeface="Wingdings 2" pitchFamily="18" charset="2"/>
              <a:buNone/>
            </a:pPr>
            <a:r>
              <a:rPr lang="en-GB" altLang="en-US" sz="2000" b="1" dirty="0">
                <a:solidFill>
                  <a:srgbClr val="572314"/>
                </a:solidFill>
                <a:latin typeface="Arial" charset="0"/>
                <a:cs typeface="Arial" charset="0"/>
              </a:rPr>
              <a:t>Critical periods – ‘use it or lose it’</a:t>
            </a:r>
          </a:p>
          <a:p>
            <a:pPr>
              <a:lnSpc>
                <a:spcPct val="90000"/>
              </a:lnSpc>
              <a:buNone/>
            </a:pPr>
            <a:endParaRPr lang="en-GB" altLang="en-US" sz="2000" b="1" dirty="0">
              <a:solidFill>
                <a:srgbClr val="572314"/>
              </a:solidFill>
              <a:latin typeface="Arial" charset="0"/>
              <a:cs typeface="Arial" charset="0"/>
            </a:endParaRPr>
          </a:p>
          <a:p>
            <a:pPr>
              <a:lnSpc>
                <a:spcPct val="90000"/>
              </a:lnSpc>
              <a:buNone/>
            </a:pPr>
            <a:r>
              <a:rPr lang="en-GB" altLang="en-US" sz="2000" b="1" dirty="0">
                <a:solidFill>
                  <a:srgbClr val="572314"/>
                </a:solidFill>
                <a:latin typeface="Arial" charset="0"/>
                <a:cs typeface="Arial" charset="0"/>
              </a:rPr>
              <a:t>Hierarchical</a:t>
            </a:r>
          </a:p>
          <a:p>
            <a:pPr>
              <a:lnSpc>
                <a:spcPct val="90000"/>
              </a:lnSpc>
              <a:buNone/>
            </a:pPr>
            <a:endParaRPr lang="en-GB" altLang="en-US" sz="2000" b="1" dirty="0">
              <a:solidFill>
                <a:srgbClr val="572314"/>
              </a:solidFill>
              <a:latin typeface="Arial" charset="0"/>
              <a:cs typeface="Arial" charset="0"/>
            </a:endParaRPr>
          </a:p>
          <a:p>
            <a:pPr>
              <a:lnSpc>
                <a:spcPct val="90000"/>
              </a:lnSpc>
              <a:buNone/>
            </a:pPr>
            <a:r>
              <a:rPr lang="en-GB" altLang="en-US" sz="2000" b="1" dirty="0">
                <a:solidFill>
                  <a:srgbClr val="572314"/>
                </a:solidFill>
                <a:latin typeface="Arial" charset="0"/>
                <a:cs typeface="Arial" charset="0"/>
              </a:rPr>
              <a:t>Development is impacted by body’s stress response</a:t>
            </a:r>
          </a:p>
          <a:p>
            <a:pPr lvl="1" eaLnBrk="1" hangingPunct="1">
              <a:lnSpc>
                <a:spcPct val="90000"/>
              </a:lnSpc>
              <a:buFont typeface="Wingdings 2" pitchFamily="18" charset="2"/>
              <a:buNone/>
            </a:pPr>
            <a:endParaRPr lang="en-GB" altLang="en-US" sz="2000" dirty="0">
              <a:solidFill>
                <a:srgbClr val="572314"/>
              </a:solidFill>
              <a:latin typeface="Arial" charset="0"/>
              <a:cs typeface="Arial" charset="0"/>
            </a:endParaRPr>
          </a:p>
          <a:p>
            <a:pPr eaLnBrk="1" hangingPunct="1">
              <a:lnSpc>
                <a:spcPct val="90000"/>
              </a:lnSpc>
              <a:buFont typeface="Wingdings 2" pitchFamily="18" charset="2"/>
              <a:buNone/>
            </a:pPr>
            <a:endParaRPr lang="en-GB" altLang="en-US" sz="2000" dirty="0">
              <a:solidFill>
                <a:srgbClr val="572314"/>
              </a:solidFill>
              <a:latin typeface="Arial" charset="0"/>
              <a:cs typeface="Arial" charset="0"/>
            </a:endParaRPr>
          </a:p>
        </p:txBody>
      </p:sp>
      <p:sp>
        <p:nvSpPr>
          <p:cNvPr id="2" name="Content Placeholder 1"/>
          <p:cNvSpPr>
            <a:spLocks noGrp="1"/>
          </p:cNvSpPr>
          <p:nvPr>
            <p:ph sz="quarter" idx="14"/>
          </p:nvPr>
        </p:nvSpPr>
        <p:spPr/>
        <p:txBody>
          <a:bodyPr/>
          <a:lstStyle/>
          <a:p>
            <a:endParaRPr lang="en-GB"/>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2636912"/>
            <a:ext cx="4680520"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9847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23573" y="2901126"/>
            <a:ext cx="8656494" cy="1933897"/>
          </a:xfrm>
          <a:prstGeom prst="rect">
            <a:avLst/>
          </a:prstGeom>
        </p:spPr>
      </p:pic>
      <p:sp>
        <p:nvSpPr>
          <p:cNvPr id="5" name="Rectangle 4"/>
          <p:cNvSpPr/>
          <p:nvPr/>
        </p:nvSpPr>
        <p:spPr>
          <a:xfrm>
            <a:off x="467544" y="460444"/>
            <a:ext cx="8280920" cy="1077218"/>
          </a:xfrm>
          <a:prstGeom prst="rect">
            <a:avLst/>
          </a:prstGeom>
        </p:spPr>
        <p:txBody>
          <a:bodyPr wrap="square">
            <a:spAutoFit/>
          </a:bodyPr>
          <a:lstStyle/>
          <a:p>
            <a:r>
              <a:rPr lang="en-GB" sz="3200" b="1" dirty="0"/>
              <a:t>Why the parent-infant relationship so important?</a:t>
            </a:r>
            <a:endParaRPr lang="en-GB" sz="3200" dirty="0"/>
          </a:p>
        </p:txBody>
      </p:sp>
      <p:sp>
        <p:nvSpPr>
          <p:cNvPr id="8" name="Rectangle 7"/>
          <p:cNvSpPr/>
          <p:nvPr/>
        </p:nvSpPr>
        <p:spPr>
          <a:xfrm>
            <a:off x="4788024" y="4935291"/>
            <a:ext cx="3300904" cy="369332"/>
          </a:xfrm>
          <a:prstGeom prst="rect">
            <a:avLst/>
          </a:prstGeom>
        </p:spPr>
        <p:txBody>
          <a:bodyPr wrap="none">
            <a:spAutoFit/>
          </a:bodyPr>
          <a:lstStyle/>
          <a:p>
            <a:r>
              <a:rPr lang="en-GB" dirty="0"/>
              <a:t>Parent Infant Foundation 2020</a:t>
            </a:r>
          </a:p>
        </p:txBody>
      </p:sp>
    </p:spTree>
    <p:extLst>
      <p:ext uri="{BB962C8B-B14F-4D97-AF65-F5344CB8AC3E}">
        <p14:creationId xmlns:p14="http://schemas.microsoft.com/office/powerpoint/2010/main" val="2056437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7FD4C0-E99C-E325-CE1F-B9430ABA97A5}"/>
              </a:ext>
            </a:extLst>
          </p:cNvPr>
          <p:cNvSpPr>
            <a:spLocks noGrp="1"/>
          </p:cNvSpPr>
          <p:nvPr>
            <p:ph idx="1"/>
          </p:nvPr>
        </p:nvSpPr>
        <p:spPr/>
        <p:txBody>
          <a:bodyPr/>
          <a:lstStyle/>
          <a:p>
            <a:endParaRPr lang="en-GB"/>
          </a:p>
        </p:txBody>
      </p:sp>
      <p:sp>
        <p:nvSpPr>
          <p:cNvPr id="3" name="Title 2">
            <a:extLst>
              <a:ext uri="{FF2B5EF4-FFF2-40B4-BE49-F238E27FC236}">
                <a16:creationId xmlns:a16="http://schemas.microsoft.com/office/drawing/2014/main" id="{9DC8CFF5-7BBF-B1C3-BA2D-B4BF282D4B10}"/>
              </a:ext>
            </a:extLst>
          </p:cNvPr>
          <p:cNvSpPr>
            <a:spLocks noGrp="1"/>
          </p:cNvSpPr>
          <p:nvPr>
            <p:ph type="title"/>
          </p:nvPr>
        </p:nvSpPr>
        <p:spPr/>
        <p:txBody>
          <a:bodyPr/>
          <a:lstStyle/>
          <a:p>
            <a:endParaRPr lang="en-GB" dirty="0"/>
          </a:p>
        </p:txBody>
      </p:sp>
      <p:pic>
        <p:nvPicPr>
          <p:cNvPr id="4" name="Picture 3">
            <a:extLst>
              <a:ext uri="{FF2B5EF4-FFF2-40B4-BE49-F238E27FC236}">
                <a16:creationId xmlns:a16="http://schemas.microsoft.com/office/drawing/2014/main" id="{1A8C1A24-2DDC-485F-7D7A-846D052075E6}"/>
              </a:ext>
            </a:extLst>
          </p:cNvPr>
          <p:cNvPicPr>
            <a:picLocks noChangeAspect="1"/>
          </p:cNvPicPr>
          <p:nvPr/>
        </p:nvPicPr>
        <p:blipFill rotWithShape="1">
          <a:blip r:embed="rId3"/>
          <a:srcRect l="62599" t="20601" r="9052" b="21564"/>
          <a:stretch/>
        </p:blipFill>
        <p:spPr>
          <a:xfrm>
            <a:off x="2375756" y="908720"/>
            <a:ext cx="4392488" cy="5040560"/>
          </a:xfrm>
          <a:prstGeom prst="rect">
            <a:avLst/>
          </a:prstGeom>
        </p:spPr>
      </p:pic>
    </p:spTree>
    <p:extLst>
      <p:ext uri="{BB962C8B-B14F-4D97-AF65-F5344CB8AC3E}">
        <p14:creationId xmlns:p14="http://schemas.microsoft.com/office/powerpoint/2010/main" val="8480563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26736</TotalTime>
  <Words>2659</Words>
  <Application>Microsoft Office PowerPoint</Application>
  <PresentationFormat>On-screen Show (4:3)</PresentationFormat>
  <Paragraphs>265</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Waveform</vt:lpstr>
      <vt:lpstr>Infant Mental Health; Growing the roots and shoots of emotional wellbeing</vt:lpstr>
      <vt:lpstr>PowerPoint Presentation</vt:lpstr>
      <vt:lpstr>What is Infant Mental Health</vt:lpstr>
      <vt:lpstr>Baby’s brains</vt:lpstr>
      <vt:lpstr>Growing an Emotional Brain</vt:lpstr>
      <vt:lpstr>Brain development and pruning</vt:lpstr>
      <vt:lpstr>Brain development</vt:lpstr>
      <vt:lpstr>PowerPoint Presentation</vt:lpstr>
      <vt:lpstr>PowerPoint Presentation</vt:lpstr>
      <vt:lpstr>PowerPoint Presentation</vt:lpstr>
      <vt:lpstr>5 ways to Social &amp; Emotional Wellbeing </vt:lpstr>
      <vt:lpstr>What everyone can do to promote emotional wellbeing for infants </vt:lpstr>
      <vt:lpstr>Where to get support for infants and their parents </vt:lpstr>
      <vt:lpstr>Bury Early Attachment Service: Our Aims</vt:lpstr>
      <vt:lpstr> The 1001 Critical Days  A Cross Party Manifesto (2013) </vt:lpstr>
      <vt:lpstr>PowerPoint Presentation</vt:lpstr>
      <vt:lpstr>Summary</vt:lpstr>
      <vt:lpstr>PowerPoint Presentation</vt:lpstr>
    </vt:vector>
  </TitlesOfParts>
  <Company>Pennine Care NHS Fountation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Bury PIMH</dc:title>
  <dc:creator>Helen Stevens</dc:creator>
  <cp:lastModifiedBy>Katy Ross</cp:lastModifiedBy>
  <cp:revision>107</cp:revision>
  <dcterms:created xsi:type="dcterms:W3CDTF">2020-12-02T20:52:33Z</dcterms:created>
  <dcterms:modified xsi:type="dcterms:W3CDTF">2023-05-24T14:53:19Z</dcterms:modified>
</cp:coreProperties>
</file>