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7" r:id="rId2"/>
    <p:sldId id="258" r:id="rId3"/>
    <p:sldId id="264" r:id="rId4"/>
    <p:sldId id="261" r:id="rId5"/>
    <p:sldId id="263" r:id="rId6"/>
    <p:sldId id="262" r:id="rId7"/>
    <p:sldId id="260" r:id="rId8"/>
    <p:sldId id="265"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99"/>
    <p:restoredTop sz="75238"/>
  </p:normalViewPr>
  <p:slideViewPr>
    <p:cSldViewPr snapToGrid="0">
      <p:cViewPr varScale="1">
        <p:scale>
          <a:sx n="78" d="100"/>
          <a:sy n="78" d="100"/>
        </p:scale>
        <p:origin x="15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BB403D-A2D5-0D48-A996-4E7489D829B3}" type="datetimeFigureOut">
              <a:rPr lang="en-US" smtClean="0"/>
              <a:t>5/19/2023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813B6C-4793-9B42-88CB-5C1A186358E3}" type="slidenum">
              <a:rPr lang="en-US" smtClean="0"/>
              <a:t>‹#›</a:t>
            </a:fld>
            <a:endParaRPr lang="en-US"/>
          </a:p>
        </p:txBody>
      </p:sp>
    </p:spTree>
    <p:extLst>
      <p:ext uri="{BB962C8B-B14F-4D97-AF65-F5344CB8AC3E}">
        <p14:creationId xmlns:p14="http://schemas.microsoft.com/office/powerpoint/2010/main" val="3611122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813B6C-4793-9B42-88CB-5C1A186358E3}" type="slidenum">
              <a:rPr lang="en-US" smtClean="0"/>
              <a:t>2</a:t>
            </a:fld>
            <a:endParaRPr lang="en-US"/>
          </a:p>
        </p:txBody>
      </p:sp>
    </p:spTree>
    <p:extLst>
      <p:ext uri="{BB962C8B-B14F-4D97-AF65-F5344CB8AC3E}">
        <p14:creationId xmlns:p14="http://schemas.microsoft.com/office/powerpoint/2010/main" val="1759341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Story of RHS and he kept upping the ante and getting into drugs. </a:t>
            </a:r>
          </a:p>
          <a:p>
            <a:r>
              <a:rPr lang="en-US" dirty="0"/>
              <a:t>Meeting with parents and they have a discussion about limits</a:t>
            </a:r>
          </a:p>
          <a:p>
            <a:r>
              <a:rPr lang="en-US" dirty="0"/>
              <a:t>Father lays down the law and loads many consequences.</a:t>
            </a:r>
          </a:p>
          <a:p>
            <a:r>
              <a:rPr lang="en-US" dirty="0"/>
              <a:t>Son gets </a:t>
            </a:r>
            <a:r>
              <a:rPr lang="en-US" dirty="0" err="1"/>
              <a:t>ngry</a:t>
            </a:r>
            <a:r>
              <a:rPr lang="en-US" dirty="0"/>
              <a:t> and Dr p asks parents to leave the room.</a:t>
            </a:r>
          </a:p>
          <a:p>
            <a:r>
              <a:rPr lang="en-US" dirty="0"/>
              <a:t>Waits till there out of earshot and calls Dr P over and whispers in his ear ‘it’s about time’</a:t>
            </a:r>
          </a:p>
        </p:txBody>
      </p:sp>
      <p:sp>
        <p:nvSpPr>
          <p:cNvPr id="4" name="Slide Number Placeholder 3"/>
          <p:cNvSpPr>
            <a:spLocks noGrp="1"/>
          </p:cNvSpPr>
          <p:nvPr>
            <p:ph type="sldNum" sz="quarter" idx="5"/>
          </p:nvPr>
        </p:nvSpPr>
        <p:spPr/>
        <p:txBody>
          <a:bodyPr/>
          <a:lstStyle/>
          <a:p>
            <a:fld id="{83813B6C-4793-9B42-88CB-5C1A186358E3}" type="slidenum">
              <a:rPr lang="en-US" smtClean="0"/>
              <a:t>3</a:t>
            </a:fld>
            <a:endParaRPr lang="en-US"/>
          </a:p>
        </p:txBody>
      </p:sp>
    </p:spTree>
    <p:extLst>
      <p:ext uri="{BB962C8B-B14F-4D97-AF65-F5344CB8AC3E}">
        <p14:creationId xmlns:p14="http://schemas.microsoft.com/office/powerpoint/2010/main" val="2574960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FontTx/>
              <a:buChar char="-"/>
            </a:pPr>
            <a:r>
              <a:rPr lang="en-US" sz="1200" dirty="0">
                <a:solidFill>
                  <a:schemeClr val="bg1"/>
                </a:solidFill>
                <a:sym typeface="Wingdings" pitchFamily="2" charset="2"/>
              </a:rPr>
              <a:t>Laisse-Faire Parenting (</a:t>
            </a:r>
            <a:r>
              <a:rPr lang="en-US" sz="1200" dirty="0" err="1">
                <a:solidFill>
                  <a:schemeClr val="bg1"/>
                </a:solidFill>
                <a:sym typeface="Wingdings" pitchFamily="2" charset="2"/>
              </a:rPr>
              <a:t>empathise</a:t>
            </a:r>
            <a:r>
              <a:rPr lang="en-US" sz="1200" dirty="0">
                <a:solidFill>
                  <a:schemeClr val="bg1"/>
                </a:solidFill>
                <a:sym typeface="Wingdings" pitchFamily="2" charset="2"/>
              </a:rPr>
              <a:t>, but fail to set limits) </a:t>
            </a:r>
            <a:r>
              <a:rPr lang="en-US" sz="1200" b="1" dirty="0">
                <a:solidFill>
                  <a:schemeClr val="bg1"/>
                </a:solidFill>
                <a:sym typeface="Wingdings" pitchFamily="2" charset="2"/>
              </a:rPr>
              <a:t>RHS –rules without relationships = rebellion</a:t>
            </a:r>
            <a:endParaRPr lang="en-US" sz="1200" dirty="0">
              <a:solidFill>
                <a:schemeClr val="bg1"/>
              </a:solidFill>
            </a:endParaRPr>
          </a:p>
          <a:p>
            <a:pPr algn="just">
              <a:buFontTx/>
              <a:buChar char="-"/>
            </a:pPr>
            <a:r>
              <a:rPr lang="en-US" sz="1200" dirty="0">
                <a:solidFill>
                  <a:schemeClr val="bg1"/>
                </a:solidFill>
              </a:rPr>
              <a:t>Dismissive Parenting (disregard child’s emotion) </a:t>
            </a:r>
            <a:r>
              <a:rPr lang="en-US" sz="1200" b="1" dirty="0">
                <a:solidFill>
                  <a:schemeClr val="bg1"/>
                </a:solidFill>
              </a:rPr>
              <a:t>LHS</a:t>
            </a:r>
            <a:endParaRPr lang="en-US" sz="1200" dirty="0">
              <a:solidFill>
                <a:schemeClr val="bg1"/>
              </a:solidFill>
            </a:endParaRPr>
          </a:p>
          <a:p>
            <a:pPr algn="just">
              <a:buFontTx/>
              <a:buChar char="-"/>
            </a:pPr>
            <a:r>
              <a:rPr lang="en-US" sz="1200" dirty="0">
                <a:solidFill>
                  <a:schemeClr val="bg1"/>
                </a:solidFill>
              </a:rPr>
              <a:t>Disapproving Parenting</a:t>
            </a:r>
            <a:r>
              <a:rPr lang="en-US" sz="1200" dirty="0">
                <a:solidFill>
                  <a:schemeClr val="bg1"/>
                </a:solidFill>
                <a:sym typeface="Wingdings" pitchFamily="2" charset="2"/>
              </a:rPr>
              <a:t> (actively critical of child’s display of emotion </a:t>
            </a:r>
            <a:r>
              <a:rPr lang="en-US" sz="1200" b="1" dirty="0">
                <a:solidFill>
                  <a:schemeClr val="bg1"/>
                </a:solidFill>
                <a:sym typeface="Wingdings" pitchFamily="2" charset="2"/>
              </a:rPr>
              <a:t>LHS</a:t>
            </a:r>
          </a:p>
          <a:p>
            <a:endParaRPr lang="en-US" dirty="0"/>
          </a:p>
        </p:txBody>
      </p:sp>
      <p:sp>
        <p:nvSpPr>
          <p:cNvPr id="4" name="Slide Number Placeholder 3"/>
          <p:cNvSpPr>
            <a:spLocks noGrp="1"/>
          </p:cNvSpPr>
          <p:nvPr>
            <p:ph type="sldNum" sz="quarter" idx="5"/>
          </p:nvPr>
        </p:nvSpPr>
        <p:spPr/>
        <p:txBody>
          <a:bodyPr/>
          <a:lstStyle/>
          <a:p>
            <a:fld id="{83813B6C-4793-9B42-88CB-5C1A186358E3}" type="slidenum">
              <a:rPr lang="en-US" smtClean="0"/>
              <a:t>4</a:t>
            </a:fld>
            <a:endParaRPr lang="en-US"/>
          </a:p>
        </p:txBody>
      </p:sp>
    </p:spTree>
    <p:extLst>
      <p:ext uri="{BB962C8B-B14F-4D97-AF65-F5344CB8AC3E}">
        <p14:creationId xmlns:p14="http://schemas.microsoft.com/office/powerpoint/2010/main" val="2171171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Story of RHS and he kept upping the ante and getting into drugs. </a:t>
            </a:r>
          </a:p>
          <a:p>
            <a:r>
              <a:rPr lang="en-US" dirty="0"/>
              <a:t>Meeting with parents and they have a discussion about limits</a:t>
            </a:r>
          </a:p>
          <a:p>
            <a:r>
              <a:rPr lang="en-US" dirty="0"/>
              <a:t>Father lays down the law and loads many consequences.</a:t>
            </a:r>
          </a:p>
          <a:p>
            <a:r>
              <a:rPr lang="en-US" dirty="0"/>
              <a:t>Son gets </a:t>
            </a:r>
            <a:r>
              <a:rPr lang="en-US" dirty="0" err="1"/>
              <a:t>ngry</a:t>
            </a:r>
            <a:r>
              <a:rPr lang="en-US" dirty="0"/>
              <a:t> and Dr p asks parents to leave the room.</a:t>
            </a:r>
          </a:p>
          <a:p>
            <a:r>
              <a:rPr lang="en-US" dirty="0"/>
              <a:t>Waits till there out of earshot and calls Dr P over and whispers in his ear ‘it’s about time’</a:t>
            </a:r>
          </a:p>
        </p:txBody>
      </p:sp>
      <p:sp>
        <p:nvSpPr>
          <p:cNvPr id="4" name="Slide Number Placeholder 3"/>
          <p:cNvSpPr>
            <a:spLocks noGrp="1"/>
          </p:cNvSpPr>
          <p:nvPr>
            <p:ph type="sldNum" sz="quarter" idx="5"/>
          </p:nvPr>
        </p:nvSpPr>
        <p:spPr/>
        <p:txBody>
          <a:bodyPr/>
          <a:lstStyle/>
          <a:p>
            <a:fld id="{83813B6C-4793-9B42-88CB-5C1A186358E3}" type="slidenum">
              <a:rPr lang="en-US" smtClean="0"/>
              <a:t>5</a:t>
            </a:fld>
            <a:endParaRPr lang="en-US"/>
          </a:p>
        </p:txBody>
      </p:sp>
    </p:spTree>
    <p:extLst>
      <p:ext uri="{BB962C8B-B14F-4D97-AF65-F5344CB8AC3E}">
        <p14:creationId xmlns:p14="http://schemas.microsoft.com/office/powerpoint/2010/main" val="3703889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Rabbi Bloch, wake son at 6am and sit down and have tea together </a:t>
            </a:r>
            <a:r>
              <a:rPr lang="en-US" dirty="0" err="1"/>
              <a:t>bfeore</a:t>
            </a:r>
            <a:r>
              <a:rPr lang="en-US" dirty="0"/>
              <a:t> father went to davening and they would talk about previous and coming day</a:t>
            </a:r>
          </a:p>
        </p:txBody>
      </p:sp>
      <p:sp>
        <p:nvSpPr>
          <p:cNvPr id="4" name="Slide Number Placeholder 3"/>
          <p:cNvSpPr>
            <a:spLocks noGrp="1"/>
          </p:cNvSpPr>
          <p:nvPr>
            <p:ph type="sldNum" sz="quarter" idx="5"/>
          </p:nvPr>
        </p:nvSpPr>
        <p:spPr/>
        <p:txBody>
          <a:bodyPr/>
          <a:lstStyle/>
          <a:p>
            <a:fld id="{83813B6C-4793-9B42-88CB-5C1A186358E3}" type="slidenum">
              <a:rPr lang="en-US" smtClean="0"/>
              <a:t>6</a:t>
            </a:fld>
            <a:endParaRPr lang="en-US"/>
          </a:p>
        </p:txBody>
      </p:sp>
    </p:spTree>
    <p:extLst>
      <p:ext uri="{BB962C8B-B14F-4D97-AF65-F5344CB8AC3E}">
        <p14:creationId xmlns:p14="http://schemas.microsoft.com/office/powerpoint/2010/main" val="2326434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Educator, derived from the Latin </a:t>
            </a:r>
            <a:r>
              <a:rPr lang="en-GB" dirty="0" err="1"/>
              <a:t>educat</a:t>
            </a:r>
            <a:r>
              <a:rPr lang="en-GB" dirty="0"/>
              <a:t>, means, “to bring out or develop something in potential.</a:t>
            </a:r>
            <a:endParaRPr lang="en-US" dirty="0"/>
          </a:p>
        </p:txBody>
      </p:sp>
      <p:sp>
        <p:nvSpPr>
          <p:cNvPr id="4" name="Slide Number Placeholder 3"/>
          <p:cNvSpPr>
            <a:spLocks noGrp="1"/>
          </p:cNvSpPr>
          <p:nvPr>
            <p:ph type="sldNum" sz="quarter" idx="5"/>
          </p:nvPr>
        </p:nvSpPr>
        <p:spPr/>
        <p:txBody>
          <a:bodyPr/>
          <a:lstStyle/>
          <a:p>
            <a:fld id="{83813B6C-4793-9B42-88CB-5C1A186358E3}" type="slidenum">
              <a:rPr lang="en-US" smtClean="0"/>
              <a:t>7</a:t>
            </a:fld>
            <a:endParaRPr lang="en-US"/>
          </a:p>
        </p:txBody>
      </p:sp>
    </p:spTree>
    <p:extLst>
      <p:ext uri="{BB962C8B-B14F-4D97-AF65-F5344CB8AC3E}">
        <p14:creationId xmlns:p14="http://schemas.microsoft.com/office/powerpoint/2010/main" val="1883231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Educator, derived from the Latin </a:t>
            </a:r>
            <a:r>
              <a:rPr lang="en-GB" dirty="0" err="1"/>
              <a:t>educat</a:t>
            </a:r>
            <a:r>
              <a:rPr lang="en-GB" dirty="0"/>
              <a:t>, means, “to bring out or develop something in potential.</a:t>
            </a:r>
            <a:endParaRPr lang="en-US" dirty="0"/>
          </a:p>
        </p:txBody>
      </p:sp>
      <p:sp>
        <p:nvSpPr>
          <p:cNvPr id="4" name="Slide Number Placeholder 3"/>
          <p:cNvSpPr>
            <a:spLocks noGrp="1"/>
          </p:cNvSpPr>
          <p:nvPr>
            <p:ph type="sldNum" sz="quarter" idx="5"/>
          </p:nvPr>
        </p:nvSpPr>
        <p:spPr/>
        <p:txBody>
          <a:bodyPr/>
          <a:lstStyle/>
          <a:p>
            <a:fld id="{83813B6C-4793-9B42-88CB-5C1A186358E3}" type="slidenum">
              <a:rPr lang="en-US" smtClean="0"/>
              <a:t>8</a:t>
            </a:fld>
            <a:endParaRPr lang="en-US"/>
          </a:p>
        </p:txBody>
      </p:sp>
    </p:spTree>
    <p:extLst>
      <p:ext uri="{BB962C8B-B14F-4D97-AF65-F5344CB8AC3E}">
        <p14:creationId xmlns:p14="http://schemas.microsoft.com/office/powerpoint/2010/main" val="1161293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813B6C-4793-9B42-88CB-5C1A186358E3}" type="slidenum">
              <a:rPr lang="en-US" smtClean="0"/>
              <a:t>9</a:t>
            </a:fld>
            <a:endParaRPr lang="en-US"/>
          </a:p>
        </p:txBody>
      </p:sp>
    </p:spTree>
    <p:extLst>
      <p:ext uri="{BB962C8B-B14F-4D97-AF65-F5344CB8AC3E}">
        <p14:creationId xmlns:p14="http://schemas.microsoft.com/office/powerpoint/2010/main" val="653703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59995-1628-4BF3-363A-67C207DA742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757D2214-42D1-7076-DD0F-0693540ACC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6BB879A-2A5F-98FF-DA2C-A1F513DBB0F6}"/>
              </a:ext>
            </a:extLst>
          </p:cNvPr>
          <p:cNvSpPr>
            <a:spLocks noGrp="1"/>
          </p:cNvSpPr>
          <p:nvPr>
            <p:ph type="dt" sz="half" idx="10"/>
          </p:nvPr>
        </p:nvSpPr>
        <p:spPr/>
        <p:txBody>
          <a:bodyPr/>
          <a:lstStyle/>
          <a:p>
            <a:fld id="{49D65C86-D03E-7349-9B3D-5D4AC5C149BD}" type="datetimeFigureOut">
              <a:rPr lang="en-US" smtClean="0"/>
              <a:t>5/19/2023</a:t>
            </a:fld>
            <a:endParaRPr lang="en-US"/>
          </a:p>
        </p:txBody>
      </p:sp>
      <p:sp>
        <p:nvSpPr>
          <p:cNvPr id="5" name="Footer Placeholder 4">
            <a:extLst>
              <a:ext uri="{FF2B5EF4-FFF2-40B4-BE49-F238E27FC236}">
                <a16:creationId xmlns:a16="http://schemas.microsoft.com/office/drawing/2014/main" id="{F0758EB0-0752-BCCB-7DB0-D969FA8386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CA49A3-9B13-6828-C19E-C090E57AE4D2}"/>
              </a:ext>
            </a:extLst>
          </p:cNvPr>
          <p:cNvSpPr>
            <a:spLocks noGrp="1"/>
          </p:cNvSpPr>
          <p:nvPr>
            <p:ph type="sldNum" sz="quarter" idx="12"/>
          </p:nvPr>
        </p:nvSpPr>
        <p:spPr/>
        <p:txBody>
          <a:bodyPr/>
          <a:lstStyle/>
          <a:p>
            <a:fld id="{101836EA-6BB1-B34A-AAA0-EBBAC91D7103}" type="slidenum">
              <a:rPr lang="en-US" smtClean="0"/>
              <a:t>‹#›</a:t>
            </a:fld>
            <a:endParaRPr lang="en-US"/>
          </a:p>
        </p:txBody>
      </p:sp>
    </p:spTree>
    <p:extLst>
      <p:ext uri="{BB962C8B-B14F-4D97-AF65-F5344CB8AC3E}">
        <p14:creationId xmlns:p14="http://schemas.microsoft.com/office/powerpoint/2010/main" val="1299534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2D5D1-B9D9-32CE-9588-0AC92DB40BC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BA896F2-2143-7B4F-E091-D65473B1CE2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6C8DC3A-5133-1113-B430-7E7B375A46F7}"/>
              </a:ext>
            </a:extLst>
          </p:cNvPr>
          <p:cNvSpPr>
            <a:spLocks noGrp="1"/>
          </p:cNvSpPr>
          <p:nvPr>
            <p:ph type="dt" sz="half" idx="10"/>
          </p:nvPr>
        </p:nvSpPr>
        <p:spPr/>
        <p:txBody>
          <a:bodyPr/>
          <a:lstStyle/>
          <a:p>
            <a:fld id="{49D65C86-D03E-7349-9B3D-5D4AC5C149BD}" type="datetimeFigureOut">
              <a:rPr lang="en-US" smtClean="0"/>
              <a:t>5/19/2023</a:t>
            </a:fld>
            <a:endParaRPr lang="en-US"/>
          </a:p>
        </p:txBody>
      </p:sp>
      <p:sp>
        <p:nvSpPr>
          <p:cNvPr id="5" name="Footer Placeholder 4">
            <a:extLst>
              <a:ext uri="{FF2B5EF4-FFF2-40B4-BE49-F238E27FC236}">
                <a16:creationId xmlns:a16="http://schemas.microsoft.com/office/drawing/2014/main" id="{DA0EE426-75A2-6EBF-902A-BB5D4271C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83B9F-F032-115C-CADD-BF281F76E080}"/>
              </a:ext>
            </a:extLst>
          </p:cNvPr>
          <p:cNvSpPr>
            <a:spLocks noGrp="1"/>
          </p:cNvSpPr>
          <p:nvPr>
            <p:ph type="sldNum" sz="quarter" idx="12"/>
          </p:nvPr>
        </p:nvSpPr>
        <p:spPr/>
        <p:txBody>
          <a:bodyPr/>
          <a:lstStyle/>
          <a:p>
            <a:fld id="{101836EA-6BB1-B34A-AAA0-EBBAC91D7103}" type="slidenum">
              <a:rPr lang="en-US" smtClean="0"/>
              <a:t>‹#›</a:t>
            </a:fld>
            <a:endParaRPr lang="en-US"/>
          </a:p>
        </p:txBody>
      </p:sp>
    </p:spTree>
    <p:extLst>
      <p:ext uri="{BB962C8B-B14F-4D97-AF65-F5344CB8AC3E}">
        <p14:creationId xmlns:p14="http://schemas.microsoft.com/office/powerpoint/2010/main" val="3443448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3FA966-0FFE-EBCE-56EF-053FC2B18FB3}"/>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7B6369D-A103-E0CB-A9D3-314E5D2D342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F74EE62-8BB6-F451-ADEB-A177C0C1C1DD}"/>
              </a:ext>
            </a:extLst>
          </p:cNvPr>
          <p:cNvSpPr>
            <a:spLocks noGrp="1"/>
          </p:cNvSpPr>
          <p:nvPr>
            <p:ph type="dt" sz="half" idx="10"/>
          </p:nvPr>
        </p:nvSpPr>
        <p:spPr/>
        <p:txBody>
          <a:bodyPr/>
          <a:lstStyle/>
          <a:p>
            <a:fld id="{49D65C86-D03E-7349-9B3D-5D4AC5C149BD}" type="datetimeFigureOut">
              <a:rPr lang="en-US" smtClean="0"/>
              <a:t>5/19/2023</a:t>
            </a:fld>
            <a:endParaRPr lang="en-US"/>
          </a:p>
        </p:txBody>
      </p:sp>
      <p:sp>
        <p:nvSpPr>
          <p:cNvPr id="5" name="Footer Placeholder 4">
            <a:extLst>
              <a:ext uri="{FF2B5EF4-FFF2-40B4-BE49-F238E27FC236}">
                <a16:creationId xmlns:a16="http://schemas.microsoft.com/office/drawing/2014/main" id="{C5AA3306-504E-65CB-7DB6-7B4491BFD4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28C3D3-E7EF-3FA0-6C80-9340807F0779}"/>
              </a:ext>
            </a:extLst>
          </p:cNvPr>
          <p:cNvSpPr>
            <a:spLocks noGrp="1"/>
          </p:cNvSpPr>
          <p:nvPr>
            <p:ph type="sldNum" sz="quarter" idx="12"/>
          </p:nvPr>
        </p:nvSpPr>
        <p:spPr/>
        <p:txBody>
          <a:bodyPr/>
          <a:lstStyle/>
          <a:p>
            <a:fld id="{101836EA-6BB1-B34A-AAA0-EBBAC91D7103}" type="slidenum">
              <a:rPr lang="en-US" smtClean="0"/>
              <a:t>‹#›</a:t>
            </a:fld>
            <a:endParaRPr lang="en-US"/>
          </a:p>
        </p:txBody>
      </p:sp>
    </p:spTree>
    <p:extLst>
      <p:ext uri="{BB962C8B-B14F-4D97-AF65-F5344CB8AC3E}">
        <p14:creationId xmlns:p14="http://schemas.microsoft.com/office/powerpoint/2010/main" val="845377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36059-34D1-F456-E7E3-068F93B96B2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4AD99C7-4DB4-56BD-BFD7-F14E2EB3E92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670A74D-BF90-782F-73BC-F4B7AF31AA83}"/>
              </a:ext>
            </a:extLst>
          </p:cNvPr>
          <p:cNvSpPr>
            <a:spLocks noGrp="1"/>
          </p:cNvSpPr>
          <p:nvPr>
            <p:ph type="dt" sz="half" idx="10"/>
          </p:nvPr>
        </p:nvSpPr>
        <p:spPr/>
        <p:txBody>
          <a:bodyPr/>
          <a:lstStyle/>
          <a:p>
            <a:fld id="{49D65C86-D03E-7349-9B3D-5D4AC5C149BD}" type="datetimeFigureOut">
              <a:rPr lang="en-US" smtClean="0"/>
              <a:t>5/19/2023</a:t>
            </a:fld>
            <a:endParaRPr lang="en-US"/>
          </a:p>
        </p:txBody>
      </p:sp>
      <p:sp>
        <p:nvSpPr>
          <p:cNvPr id="5" name="Footer Placeholder 4">
            <a:extLst>
              <a:ext uri="{FF2B5EF4-FFF2-40B4-BE49-F238E27FC236}">
                <a16:creationId xmlns:a16="http://schemas.microsoft.com/office/drawing/2014/main" id="{D193B67B-8A6F-686D-14A2-DC05B08A41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023347-D44D-61CC-773B-208DF3131B5E}"/>
              </a:ext>
            </a:extLst>
          </p:cNvPr>
          <p:cNvSpPr>
            <a:spLocks noGrp="1"/>
          </p:cNvSpPr>
          <p:nvPr>
            <p:ph type="sldNum" sz="quarter" idx="12"/>
          </p:nvPr>
        </p:nvSpPr>
        <p:spPr/>
        <p:txBody>
          <a:bodyPr/>
          <a:lstStyle/>
          <a:p>
            <a:fld id="{101836EA-6BB1-B34A-AAA0-EBBAC91D7103}" type="slidenum">
              <a:rPr lang="en-US" smtClean="0"/>
              <a:t>‹#›</a:t>
            </a:fld>
            <a:endParaRPr lang="en-US"/>
          </a:p>
        </p:txBody>
      </p:sp>
    </p:spTree>
    <p:extLst>
      <p:ext uri="{BB962C8B-B14F-4D97-AF65-F5344CB8AC3E}">
        <p14:creationId xmlns:p14="http://schemas.microsoft.com/office/powerpoint/2010/main" val="3296513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5C8E4-059E-8B5B-1C30-83F237D37B4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7E097DC-B4BD-6DF1-75AA-DC3E8D909D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1BA5DBB-CE42-D56C-8B28-A7CE05CD4D4B}"/>
              </a:ext>
            </a:extLst>
          </p:cNvPr>
          <p:cNvSpPr>
            <a:spLocks noGrp="1"/>
          </p:cNvSpPr>
          <p:nvPr>
            <p:ph type="dt" sz="half" idx="10"/>
          </p:nvPr>
        </p:nvSpPr>
        <p:spPr/>
        <p:txBody>
          <a:bodyPr/>
          <a:lstStyle/>
          <a:p>
            <a:fld id="{49D65C86-D03E-7349-9B3D-5D4AC5C149BD}" type="datetimeFigureOut">
              <a:rPr lang="en-US" smtClean="0"/>
              <a:t>5/19/2023</a:t>
            </a:fld>
            <a:endParaRPr lang="en-US"/>
          </a:p>
        </p:txBody>
      </p:sp>
      <p:sp>
        <p:nvSpPr>
          <p:cNvPr id="5" name="Footer Placeholder 4">
            <a:extLst>
              <a:ext uri="{FF2B5EF4-FFF2-40B4-BE49-F238E27FC236}">
                <a16:creationId xmlns:a16="http://schemas.microsoft.com/office/drawing/2014/main" id="{0C19F5B9-75E5-8E29-B038-3FE967B355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17F824-3F0B-4D8B-FF50-33BEA22B79B8}"/>
              </a:ext>
            </a:extLst>
          </p:cNvPr>
          <p:cNvSpPr>
            <a:spLocks noGrp="1"/>
          </p:cNvSpPr>
          <p:nvPr>
            <p:ph type="sldNum" sz="quarter" idx="12"/>
          </p:nvPr>
        </p:nvSpPr>
        <p:spPr/>
        <p:txBody>
          <a:bodyPr/>
          <a:lstStyle/>
          <a:p>
            <a:fld id="{101836EA-6BB1-B34A-AAA0-EBBAC91D7103}" type="slidenum">
              <a:rPr lang="en-US" smtClean="0"/>
              <a:t>‹#›</a:t>
            </a:fld>
            <a:endParaRPr lang="en-US"/>
          </a:p>
        </p:txBody>
      </p:sp>
    </p:spTree>
    <p:extLst>
      <p:ext uri="{BB962C8B-B14F-4D97-AF65-F5344CB8AC3E}">
        <p14:creationId xmlns:p14="http://schemas.microsoft.com/office/powerpoint/2010/main" val="1604957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FA404-13DE-54CD-E182-72E8F6D0078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FEF24D-C171-DC04-8CDE-2A75A22E1FD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0A43298-60BB-CD6A-0F63-9C0420EDFB5E}"/>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35D9B5C-2E33-EFFB-2786-6869C7FBE3A6}"/>
              </a:ext>
            </a:extLst>
          </p:cNvPr>
          <p:cNvSpPr>
            <a:spLocks noGrp="1"/>
          </p:cNvSpPr>
          <p:nvPr>
            <p:ph type="dt" sz="half" idx="10"/>
          </p:nvPr>
        </p:nvSpPr>
        <p:spPr/>
        <p:txBody>
          <a:bodyPr/>
          <a:lstStyle/>
          <a:p>
            <a:fld id="{49D65C86-D03E-7349-9B3D-5D4AC5C149BD}" type="datetimeFigureOut">
              <a:rPr lang="en-US" smtClean="0"/>
              <a:t>5/19/2023</a:t>
            </a:fld>
            <a:endParaRPr lang="en-US"/>
          </a:p>
        </p:txBody>
      </p:sp>
      <p:sp>
        <p:nvSpPr>
          <p:cNvPr id="6" name="Footer Placeholder 5">
            <a:extLst>
              <a:ext uri="{FF2B5EF4-FFF2-40B4-BE49-F238E27FC236}">
                <a16:creationId xmlns:a16="http://schemas.microsoft.com/office/drawing/2014/main" id="{C6999452-9462-7E14-F394-1EA192085E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5E1E64-5E1F-5EDC-C9AB-DABF827D7F70}"/>
              </a:ext>
            </a:extLst>
          </p:cNvPr>
          <p:cNvSpPr>
            <a:spLocks noGrp="1"/>
          </p:cNvSpPr>
          <p:nvPr>
            <p:ph type="sldNum" sz="quarter" idx="12"/>
          </p:nvPr>
        </p:nvSpPr>
        <p:spPr/>
        <p:txBody>
          <a:bodyPr/>
          <a:lstStyle/>
          <a:p>
            <a:fld id="{101836EA-6BB1-B34A-AAA0-EBBAC91D7103}" type="slidenum">
              <a:rPr lang="en-US" smtClean="0"/>
              <a:t>‹#›</a:t>
            </a:fld>
            <a:endParaRPr lang="en-US"/>
          </a:p>
        </p:txBody>
      </p:sp>
    </p:spTree>
    <p:extLst>
      <p:ext uri="{BB962C8B-B14F-4D97-AF65-F5344CB8AC3E}">
        <p14:creationId xmlns:p14="http://schemas.microsoft.com/office/powerpoint/2010/main" val="153392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DBADF-6C53-FBC8-15D0-6F94CC2C4B6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543F130-7F1E-D3F2-61CB-8B5429E169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B8EE025-4142-4167-59AA-8443586FEAD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9D9FBF7-AE66-7581-6753-EB8C31C66F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377ECE9-DA0F-3EA6-E60D-4C6F42E6A62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B80C76E-DC36-D8CE-51DC-CDC71F9DF8E7}"/>
              </a:ext>
            </a:extLst>
          </p:cNvPr>
          <p:cNvSpPr>
            <a:spLocks noGrp="1"/>
          </p:cNvSpPr>
          <p:nvPr>
            <p:ph type="dt" sz="half" idx="10"/>
          </p:nvPr>
        </p:nvSpPr>
        <p:spPr/>
        <p:txBody>
          <a:bodyPr/>
          <a:lstStyle/>
          <a:p>
            <a:fld id="{49D65C86-D03E-7349-9B3D-5D4AC5C149BD}" type="datetimeFigureOut">
              <a:rPr lang="en-US" smtClean="0"/>
              <a:t>5/19/2023</a:t>
            </a:fld>
            <a:endParaRPr lang="en-US"/>
          </a:p>
        </p:txBody>
      </p:sp>
      <p:sp>
        <p:nvSpPr>
          <p:cNvPr id="8" name="Footer Placeholder 7">
            <a:extLst>
              <a:ext uri="{FF2B5EF4-FFF2-40B4-BE49-F238E27FC236}">
                <a16:creationId xmlns:a16="http://schemas.microsoft.com/office/drawing/2014/main" id="{A9560A82-3266-998D-D76F-5E4B494F86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9C8491-02FF-E63D-B501-4188F9AF38B5}"/>
              </a:ext>
            </a:extLst>
          </p:cNvPr>
          <p:cNvSpPr>
            <a:spLocks noGrp="1"/>
          </p:cNvSpPr>
          <p:nvPr>
            <p:ph type="sldNum" sz="quarter" idx="12"/>
          </p:nvPr>
        </p:nvSpPr>
        <p:spPr/>
        <p:txBody>
          <a:bodyPr/>
          <a:lstStyle/>
          <a:p>
            <a:fld id="{101836EA-6BB1-B34A-AAA0-EBBAC91D7103}" type="slidenum">
              <a:rPr lang="en-US" smtClean="0"/>
              <a:t>‹#›</a:t>
            </a:fld>
            <a:endParaRPr lang="en-US"/>
          </a:p>
        </p:txBody>
      </p:sp>
    </p:spTree>
    <p:extLst>
      <p:ext uri="{BB962C8B-B14F-4D97-AF65-F5344CB8AC3E}">
        <p14:creationId xmlns:p14="http://schemas.microsoft.com/office/powerpoint/2010/main" val="2683705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FFF10-FBA0-AC7B-3BD2-D52E3292A0F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7112E38-7CE1-DAD5-28FC-47F8F1FD9327}"/>
              </a:ext>
            </a:extLst>
          </p:cNvPr>
          <p:cNvSpPr>
            <a:spLocks noGrp="1"/>
          </p:cNvSpPr>
          <p:nvPr>
            <p:ph type="dt" sz="half" idx="10"/>
          </p:nvPr>
        </p:nvSpPr>
        <p:spPr/>
        <p:txBody>
          <a:bodyPr/>
          <a:lstStyle/>
          <a:p>
            <a:fld id="{49D65C86-D03E-7349-9B3D-5D4AC5C149BD}" type="datetimeFigureOut">
              <a:rPr lang="en-US" smtClean="0"/>
              <a:t>5/19/2023</a:t>
            </a:fld>
            <a:endParaRPr lang="en-US"/>
          </a:p>
        </p:txBody>
      </p:sp>
      <p:sp>
        <p:nvSpPr>
          <p:cNvPr id="4" name="Footer Placeholder 3">
            <a:extLst>
              <a:ext uri="{FF2B5EF4-FFF2-40B4-BE49-F238E27FC236}">
                <a16:creationId xmlns:a16="http://schemas.microsoft.com/office/drawing/2014/main" id="{B5166CB6-7659-A547-1703-9E58855AF4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02F557-8EBB-7A43-9CB6-B73B109CD275}"/>
              </a:ext>
            </a:extLst>
          </p:cNvPr>
          <p:cNvSpPr>
            <a:spLocks noGrp="1"/>
          </p:cNvSpPr>
          <p:nvPr>
            <p:ph type="sldNum" sz="quarter" idx="12"/>
          </p:nvPr>
        </p:nvSpPr>
        <p:spPr/>
        <p:txBody>
          <a:bodyPr/>
          <a:lstStyle/>
          <a:p>
            <a:fld id="{101836EA-6BB1-B34A-AAA0-EBBAC91D7103}" type="slidenum">
              <a:rPr lang="en-US" smtClean="0"/>
              <a:t>‹#›</a:t>
            </a:fld>
            <a:endParaRPr lang="en-US"/>
          </a:p>
        </p:txBody>
      </p:sp>
    </p:spTree>
    <p:extLst>
      <p:ext uri="{BB962C8B-B14F-4D97-AF65-F5344CB8AC3E}">
        <p14:creationId xmlns:p14="http://schemas.microsoft.com/office/powerpoint/2010/main" val="396216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DD2F4B-88A6-727B-BD48-2F9720F21855}"/>
              </a:ext>
            </a:extLst>
          </p:cNvPr>
          <p:cNvSpPr>
            <a:spLocks noGrp="1"/>
          </p:cNvSpPr>
          <p:nvPr>
            <p:ph type="dt" sz="half" idx="10"/>
          </p:nvPr>
        </p:nvSpPr>
        <p:spPr/>
        <p:txBody>
          <a:bodyPr/>
          <a:lstStyle/>
          <a:p>
            <a:fld id="{49D65C86-D03E-7349-9B3D-5D4AC5C149BD}" type="datetimeFigureOut">
              <a:rPr lang="en-US" smtClean="0"/>
              <a:t>5/19/2023</a:t>
            </a:fld>
            <a:endParaRPr lang="en-US"/>
          </a:p>
        </p:txBody>
      </p:sp>
      <p:sp>
        <p:nvSpPr>
          <p:cNvPr id="3" name="Footer Placeholder 2">
            <a:extLst>
              <a:ext uri="{FF2B5EF4-FFF2-40B4-BE49-F238E27FC236}">
                <a16:creationId xmlns:a16="http://schemas.microsoft.com/office/drawing/2014/main" id="{1840FC6A-165C-F1DB-F825-79959D87DC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70AC26-2643-40EB-9D75-B0A21F32DF1F}"/>
              </a:ext>
            </a:extLst>
          </p:cNvPr>
          <p:cNvSpPr>
            <a:spLocks noGrp="1"/>
          </p:cNvSpPr>
          <p:nvPr>
            <p:ph type="sldNum" sz="quarter" idx="12"/>
          </p:nvPr>
        </p:nvSpPr>
        <p:spPr/>
        <p:txBody>
          <a:bodyPr/>
          <a:lstStyle/>
          <a:p>
            <a:fld id="{101836EA-6BB1-B34A-AAA0-EBBAC91D7103}" type="slidenum">
              <a:rPr lang="en-US" smtClean="0"/>
              <a:t>‹#›</a:t>
            </a:fld>
            <a:endParaRPr lang="en-US"/>
          </a:p>
        </p:txBody>
      </p:sp>
    </p:spTree>
    <p:extLst>
      <p:ext uri="{BB962C8B-B14F-4D97-AF65-F5344CB8AC3E}">
        <p14:creationId xmlns:p14="http://schemas.microsoft.com/office/powerpoint/2010/main" val="1673960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EEAF1-DFF3-BB3B-B23E-A5002FD4A9E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0489E10-27CD-31D0-D62C-BF2E2988A3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EA5A1EF-62D5-89A5-AC19-E7E367A839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3D7BBE4-CABE-636A-E897-147BED4A2009}"/>
              </a:ext>
            </a:extLst>
          </p:cNvPr>
          <p:cNvSpPr>
            <a:spLocks noGrp="1"/>
          </p:cNvSpPr>
          <p:nvPr>
            <p:ph type="dt" sz="half" idx="10"/>
          </p:nvPr>
        </p:nvSpPr>
        <p:spPr/>
        <p:txBody>
          <a:bodyPr/>
          <a:lstStyle/>
          <a:p>
            <a:fld id="{49D65C86-D03E-7349-9B3D-5D4AC5C149BD}" type="datetimeFigureOut">
              <a:rPr lang="en-US" smtClean="0"/>
              <a:t>5/19/2023</a:t>
            </a:fld>
            <a:endParaRPr lang="en-US"/>
          </a:p>
        </p:txBody>
      </p:sp>
      <p:sp>
        <p:nvSpPr>
          <p:cNvPr id="6" name="Footer Placeholder 5">
            <a:extLst>
              <a:ext uri="{FF2B5EF4-FFF2-40B4-BE49-F238E27FC236}">
                <a16:creationId xmlns:a16="http://schemas.microsoft.com/office/drawing/2014/main" id="{680C563B-F329-B9EA-50EB-9435CC4E47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E3BD3F-4C02-105F-DD0C-ACE9A395C048}"/>
              </a:ext>
            </a:extLst>
          </p:cNvPr>
          <p:cNvSpPr>
            <a:spLocks noGrp="1"/>
          </p:cNvSpPr>
          <p:nvPr>
            <p:ph type="sldNum" sz="quarter" idx="12"/>
          </p:nvPr>
        </p:nvSpPr>
        <p:spPr/>
        <p:txBody>
          <a:bodyPr/>
          <a:lstStyle/>
          <a:p>
            <a:fld id="{101836EA-6BB1-B34A-AAA0-EBBAC91D7103}" type="slidenum">
              <a:rPr lang="en-US" smtClean="0"/>
              <a:t>‹#›</a:t>
            </a:fld>
            <a:endParaRPr lang="en-US"/>
          </a:p>
        </p:txBody>
      </p:sp>
    </p:spTree>
    <p:extLst>
      <p:ext uri="{BB962C8B-B14F-4D97-AF65-F5344CB8AC3E}">
        <p14:creationId xmlns:p14="http://schemas.microsoft.com/office/powerpoint/2010/main" val="3983049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85E1D-D88D-3834-B16E-CBC63760AC0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065EE30-8D3B-50A5-88F1-59AF4FE111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D5E5F4-07C8-E14B-5C3E-BF14710606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E92F4D9-8226-A1AF-FA98-2DFF422FEE75}"/>
              </a:ext>
            </a:extLst>
          </p:cNvPr>
          <p:cNvSpPr>
            <a:spLocks noGrp="1"/>
          </p:cNvSpPr>
          <p:nvPr>
            <p:ph type="dt" sz="half" idx="10"/>
          </p:nvPr>
        </p:nvSpPr>
        <p:spPr/>
        <p:txBody>
          <a:bodyPr/>
          <a:lstStyle/>
          <a:p>
            <a:fld id="{49D65C86-D03E-7349-9B3D-5D4AC5C149BD}" type="datetimeFigureOut">
              <a:rPr lang="en-US" smtClean="0"/>
              <a:t>5/19/2023</a:t>
            </a:fld>
            <a:endParaRPr lang="en-US"/>
          </a:p>
        </p:txBody>
      </p:sp>
      <p:sp>
        <p:nvSpPr>
          <p:cNvPr id="6" name="Footer Placeholder 5">
            <a:extLst>
              <a:ext uri="{FF2B5EF4-FFF2-40B4-BE49-F238E27FC236}">
                <a16:creationId xmlns:a16="http://schemas.microsoft.com/office/drawing/2014/main" id="{42A592D0-2CBF-ACD5-555E-C5368CA775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A1FD75-FDA8-1380-B4A3-3FCB255F33EA}"/>
              </a:ext>
            </a:extLst>
          </p:cNvPr>
          <p:cNvSpPr>
            <a:spLocks noGrp="1"/>
          </p:cNvSpPr>
          <p:nvPr>
            <p:ph type="sldNum" sz="quarter" idx="12"/>
          </p:nvPr>
        </p:nvSpPr>
        <p:spPr/>
        <p:txBody>
          <a:bodyPr/>
          <a:lstStyle/>
          <a:p>
            <a:fld id="{101836EA-6BB1-B34A-AAA0-EBBAC91D7103}" type="slidenum">
              <a:rPr lang="en-US" smtClean="0"/>
              <a:t>‹#›</a:t>
            </a:fld>
            <a:endParaRPr lang="en-US"/>
          </a:p>
        </p:txBody>
      </p:sp>
    </p:spTree>
    <p:extLst>
      <p:ext uri="{BB962C8B-B14F-4D97-AF65-F5344CB8AC3E}">
        <p14:creationId xmlns:p14="http://schemas.microsoft.com/office/powerpoint/2010/main" val="533676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4C4FE3-BC81-4566-FD9C-541029848D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E791F28-8041-7CB0-3330-C962D5BB3B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5D7A8C4-BBC9-DECF-A8A2-AC886ECC8E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D65C86-D03E-7349-9B3D-5D4AC5C149BD}" type="datetimeFigureOut">
              <a:rPr lang="en-US" smtClean="0"/>
              <a:t>5/19/2023</a:t>
            </a:fld>
            <a:endParaRPr lang="en-US"/>
          </a:p>
        </p:txBody>
      </p:sp>
      <p:sp>
        <p:nvSpPr>
          <p:cNvPr id="5" name="Footer Placeholder 4">
            <a:extLst>
              <a:ext uri="{FF2B5EF4-FFF2-40B4-BE49-F238E27FC236}">
                <a16:creationId xmlns:a16="http://schemas.microsoft.com/office/drawing/2014/main" id="{84090564-DCE0-EA6F-A04F-0A43F9B8F7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F89738-77FD-6B79-B365-606174EE33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1836EA-6BB1-B34A-AAA0-EBBAC91D7103}" type="slidenum">
              <a:rPr lang="en-US" smtClean="0"/>
              <a:t>‹#›</a:t>
            </a:fld>
            <a:endParaRPr lang="en-US"/>
          </a:p>
        </p:txBody>
      </p:sp>
    </p:spTree>
    <p:extLst>
      <p:ext uri="{BB962C8B-B14F-4D97-AF65-F5344CB8AC3E}">
        <p14:creationId xmlns:p14="http://schemas.microsoft.com/office/powerpoint/2010/main" val="3911909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FB8F2-E3FA-558F-F217-CD5D37506BE6}"/>
              </a:ext>
            </a:extLst>
          </p:cNvPr>
          <p:cNvSpPr>
            <a:spLocks noGrp="1"/>
          </p:cNvSpPr>
          <p:nvPr>
            <p:ph type="ctrTitle"/>
          </p:nvPr>
        </p:nvSpPr>
        <p:spPr>
          <a:xfrm>
            <a:off x="2000249" y="814388"/>
            <a:ext cx="8467725" cy="4086225"/>
          </a:xfrm>
        </p:spPr>
        <p:txBody>
          <a:bodyPr>
            <a:normAutofit fontScale="90000"/>
          </a:bodyPr>
          <a:lstStyle/>
          <a:p>
            <a:pPr algn="ctr"/>
            <a:br>
              <a:rPr lang="en-US" b="1" dirty="0">
                <a:solidFill>
                  <a:schemeClr val="bg1"/>
                </a:solidFill>
                <a:latin typeface="Abadi" panose="020B0604020104020204" pitchFamily="34" charset="0"/>
              </a:rPr>
            </a:br>
            <a:br>
              <a:rPr lang="en-US" b="1" dirty="0">
                <a:solidFill>
                  <a:schemeClr val="bg1"/>
                </a:solidFill>
                <a:latin typeface="Abadi" panose="020B0604020104020204" pitchFamily="34" charset="0"/>
              </a:rPr>
            </a:br>
            <a:br>
              <a:rPr lang="en-US" b="1" dirty="0">
                <a:solidFill>
                  <a:schemeClr val="bg1"/>
                </a:solidFill>
                <a:latin typeface="Abadi" panose="020B0604020104020204" pitchFamily="34" charset="0"/>
              </a:rPr>
            </a:br>
            <a:br>
              <a:rPr lang="en-US" b="1" dirty="0">
                <a:solidFill>
                  <a:schemeClr val="bg1"/>
                </a:solidFill>
                <a:latin typeface="Abadi" panose="020B0604020104020204" pitchFamily="34" charset="0"/>
              </a:rPr>
            </a:br>
            <a:br>
              <a:rPr lang="en-US" b="1" dirty="0">
                <a:solidFill>
                  <a:schemeClr val="bg1"/>
                </a:solidFill>
                <a:latin typeface="Abadi" panose="020B0604020104020204" pitchFamily="34" charset="0"/>
              </a:rPr>
            </a:br>
            <a:br>
              <a:rPr lang="en-US" b="1" dirty="0">
                <a:solidFill>
                  <a:schemeClr val="bg1"/>
                </a:solidFill>
                <a:latin typeface="Abadi" panose="020B0604020104020204" pitchFamily="34" charset="0"/>
              </a:rPr>
            </a:br>
            <a:r>
              <a:rPr lang="en-US" b="1" dirty="0">
                <a:solidFill>
                  <a:schemeClr val="bg1"/>
                </a:solidFill>
                <a:latin typeface="Abadi" panose="020B0604020104020204" pitchFamily="34" charset="0"/>
              </a:rPr>
              <a:t>Building Resilience with Your Teens</a:t>
            </a:r>
            <a:br>
              <a:rPr lang="en-US" b="1" dirty="0">
                <a:solidFill>
                  <a:schemeClr val="bg1"/>
                </a:solidFill>
                <a:latin typeface="Abadi" panose="020B0604020104020204" pitchFamily="34" charset="0"/>
              </a:rPr>
            </a:br>
            <a:br>
              <a:rPr lang="en-US" b="1" dirty="0">
                <a:solidFill>
                  <a:schemeClr val="bg1"/>
                </a:solidFill>
                <a:latin typeface="Abadi" panose="020B0604020104020204" pitchFamily="34" charset="0"/>
              </a:rPr>
            </a:br>
            <a:r>
              <a:rPr lang="en-US" sz="3300" b="1" dirty="0">
                <a:solidFill>
                  <a:schemeClr val="bg1"/>
                </a:solidFill>
                <a:latin typeface="Abadi" panose="020B0604020104020204" pitchFamily="34" charset="0"/>
              </a:rPr>
              <a:t>Dr Yehuda Marshall</a:t>
            </a:r>
            <a:br>
              <a:rPr lang="en-US" sz="3300" b="1" dirty="0">
                <a:solidFill>
                  <a:schemeClr val="bg1"/>
                </a:solidFill>
                <a:latin typeface="Abadi" panose="020B0604020104020204" pitchFamily="34" charset="0"/>
              </a:rPr>
            </a:br>
            <a:r>
              <a:rPr lang="en-US" sz="3300" b="1" dirty="0">
                <a:solidFill>
                  <a:schemeClr val="bg1"/>
                </a:solidFill>
                <a:latin typeface="Abadi" panose="020B0604020104020204" pitchFamily="34" charset="0"/>
              </a:rPr>
              <a:t>Clinical Psychologist</a:t>
            </a:r>
            <a:endParaRPr lang="en-US" sz="3300" dirty="0">
              <a:solidFill>
                <a:schemeClr val="bg1"/>
              </a:solidFill>
            </a:endParaRPr>
          </a:p>
        </p:txBody>
      </p:sp>
    </p:spTree>
    <p:extLst>
      <p:ext uri="{BB962C8B-B14F-4D97-AF65-F5344CB8AC3E}">
        <p14:creationId xmlns:p14="http://schemas.microsoft.com/office/powerpoint/2010/main" val="1880618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2AC57-9018-4E04-082C-F0BA58DE6347}"/>
              </a:ext>
            </a:extLst>
          </p:cNvPr>
          <p:cNvSpPr>
            <a:spLocks noGrp="1"/>
          </p:cNvSpPr>
          <p:nvPr>
            <p:ph type="title"/>
          </p:nvPr>
        </p:nvSpPr>
        <p:spPr>
          <a:xfrm>
            <a:off x="838200" y="365125"/>
            <a:ext cx="10515600" cy="1142833"/>
          </a:xfrm>
          <a:effectLst>
            <a:softEdge rad="82543"/>
          </a:effectLst>
        </p:spPr>
        <p:txBody>
          <a:bodyPr>
            <a:normAutofit fontScale="90000"/>
          </a:bodyPr>
          <a:lstStyle/>
          <a:p>
            <a:pPr algn="ctr"/>
            <a:br>
              <a:rPr lang="en-US" b="1" dirty="0">
                <a:solidFill>
                  <a:schemeClr val="bg1"/>
                </a:solidFill>
                <a:latin typeface="Abadi" panose="020B0604020104020204" pitchFamily="34" charset="0"/>
              </a:rPr>
            </a:br>
            <a:br>
              <a:rPr lang="en-US" b="1" dirty="0">
                <a:solidFill>
                  <a:schemeClr val="bg1"/>
                </a:solidFill>
                <a:latin typeface="Abadi" panose="020B0604020104020204" pitchFamily="34" charset="0"/>
              </a:rPr>
            </a:br>
            <a:r>
              <a:rPr lang="en-US" b="1" dirty="0">
                <a:solidFill>
                  <a:schemeClr val="bg1"/>
                </a:solidFill>
                <a:latin typeface="Abadi" panose="020B0604020104020204" pitchFamily="34" charset="0"/>
              </a:rPr>
              <a:t>Adolescence</a:t>
            </a:r>
            <a:br>
              <a:rPr lang="en-US" b="1" dirty="0">
                <a:solidFill>
                  <a:schemeClr val="bg1"/>
                </a:solidFill>
                <a:latin typeface="Abadi" panose="020B0604020104020204" pitchFamily="34" charset="0"/>
              </a:rPr>
            </a:br>
            <a:br>
              <a:rPr lang="en-US" b="1" dirty="0">
                <a:solidFill>
                  <a:schemeClr val="bg1"/>
                </a:solidFill>
                <a:latin typeface="Abadi" panose="020B0604020104020204" pitchFamily="34" charset="0"/>
              </a:rPr>
            </a:br>
            <a:endParaRPr lang="en-US" b="1" dirty="0">
              <a:latin typeface="Abadi" panose="020B0604020104020204" pitchFamily="34" charset="0"/>
            </a:endParaRPr>
          </a:p>
        </p:txBody>
      </p:sp>
      <p:sp>
        <p:nvSpPr>
          <p:cNvPr id="5" name="Content Placeholder 4">
            <a:extLst>
              <a:ext uri="{FF2B5EF4-FFF2-40B4-BE49-F238E27FC236}">
                <a16:creationId xmlns:a16="http://schemas.microsoft.com/office/drawing/2014/main" id="{248A0A23-C58F-AD8F-A073-96F14A153C39}"/>
              </a:ext>
            </a:extLst>
          </p:cNvPr>
          <p:cNvSpPr>
            <a:spLocks noGrp="1"/>
          </p:cNvSpPr>
          <p:nvPr>
            <p:ph idx="1"/>
          </p:nvPr>
        </p:nvSpPr>
        <p:spPr>
          <a:xfrm>
            <a:off x="457200" y="2185638"/>
            <a:ext cx="11277600" cy="4435574"/>
          </a:xfrm>
          <a:effectLst>
            <a:softEdge rad="654610"/>
          </a:effectLst>
        </p:spPr>
        <p:txBody>
          <a:bodyPr>
            <a:normAutofit lnSpcReduction="10000"/>
          </a:bodyPr>
          <a:lstStyle/>
          <a:p>
            <a:pPr>
              <a:buFontTx/>
              <a:buChar char="-"/>
            </a:pPr>
            <a:r>
              <a:rPr lang="en-US" sz="3200" dirty="0">
                <a:solidFill>
                  <a:schemeClr val="bg1"/>
                </a:solidFill>
              </a:rPr>
              <a:t>Thinking in a “new key”; development of abstract thought.</a:t>
            </a:r>
          </a:p>
          <a:p>
            <a:pPr>
              <a:buFontTx/>
              <a:buChar char="-"/>
            </a:pPr>
            <a:r>
              <a:rPr lang="en-US" sz="3200" dirty="0">
                <a:solidFill>
                  <a:schemeClr val="bg1"/>
                </a:solidFill>
              </a:rPr>
              <a:t>Challenge religious beliefs and authority.</a:t>
            </a:r>
          </a:p>
          <a:p>
            <a:pPr>
              <a:buFontTx/>
              <a:buChar char="-"/>
            </a:pPr>
            <a:r>
              <a:rPr lang="en-US" sz="3200" dirty="0">
                <a:solidFill>
                  <a:schemeClr val="bg1"/>
                </a:solidFill>
              </a:rPr>
              <a:t>Is this a crisis or opportunity?</a:t>
            </a:r>
          </a:p>
          <a:p>
            <a:pPr>
              <a:buFontTx/>
              <a:buChar char="-"/>
            </a:pPr>
            <a:r>
              <a:rPr lang="en-US" sz="3200" dirty="0">
                <a:solidFill>
                  <a:schemeClr val="bg1"/>
                </a:solidFill>
              </a:rPr>
              <a:t>Rebellion Vs forging independent sense of self and identity.</a:t>
            </a:r>
          </a:p>
          <a:p>
            <a:pPr>
              <a:buFontTx/>
              <a:buChar char="-"/>
            </a:pPr>
            <a:r>
              <a:rPr lang="en-US" sz="3200" dirty="0">
                <a:solidFill>
                  <a:schemeClr val="bg1"/>
                </a:solidFill>
              </a:rPr>
              <a:t>Cognitive changes: Sarcasm and challenge</a:t>
            </a:r>
          </a:p>
          <a:p>
            <a:pPr>
              <a:buFontTx/>
              <a:buChar char="-"/>
            </a:pPr>
            <a:r>
              <a:rPr lang="en-US" sz="3200" dirty="0">
                <a:solidFill>
                  <a:schemeClr val="bg1"/>
                </a:solidFill>
              </a:rPr>
              <a:t>Biggest influence on adolescent spirituality is parents (</a:t>
            </a:r>
            <a:r>
              <a:rPr lang="en-US" sz="3200" dirty="0" err="1">
                <a:solidFill>
                  <a:schemeClr val="bg1"/>
                </a:solidFill>
              </a:rPr>
              <a:t>Pelcovitz</a:t>
            </a:r>
            <a:r>
              <a:rPr lang="en-US" sz="3200" dirty="0">
                <a:solidFill>
                  <a:schemeClr val="bg1"/>
                </a:solidFill>
              </a:rPr>
              <a:t> et al, 2010)</a:t>
            </a:r>
          </a:p>
          <a:p>
            <a:pPr>
              <a:buFontTx/>
              <a:buChar char="-"/>
            </a:pPr>
            <a:r>
              <a:rPr lang="en-US" sz="3200" dirty="0">
                <a:solidFill>
                  <a:schemeClr val="bg1"/>
                </a:solidFill>
              </a:rPr>
              <a:t>Biggest influence on adolescent resilience is parents (Gottman, 1997)  </a:t>
            </a:r>
          </a:p>
          <a:p>
            <a:pPr>
              <a:buFontTx/>
              <a:buChar char="-"/>
            </a:pPr>
            <a:endParaRPr lang="en-US" sz="3200" dirty="0">
              <a:solidFill>
                <a:schemeClr val="bg1"/>
              </a:solidFill>
            </a:endParaRPr>
          </a:p>
          <a:p>
            <a:pPr marL="0" indent="0">
              <a:buNone/>
            </a:pPr>
            <a:endParaRPr lang="en-US" sz="3200" dirty="0">
              <a:solidFill>
                <a:schemeClr val="bg1"/>
              </a:solidFill>
            </a:endParaRPr>
          </a:p>
          <a:p>
            <a:pPr marL="0" indent="0">
              <a:buNone/>
            </a:pPr>
            <a:endParaRPr lang="en-US" b="1" dirty="0">
              <a:solidFill>
                <a:schemeClr val="bg1"/>
              </a:solidFill>
            </a:endParaRPr>
          </a:p>
          <a:p>
            <a:pPr>
              <a:buFontTx/>
              <a:buChar char="-"/>
            </a:pPr>
            <a:endParaRPr lang="en-US" dirty="0">
              <a:solidFill>
                <a:schemeClr val="bg1"/>
              </a:solidFill>
            </a:endParaRPr>
          </a:p>
        </p:txBody>
      </p:sp>
      <p:pic>
        <p:nvPicPr>
          <p:cNvPr id="8" name="Picture 7">
            <a:extLst>
              <a:ext uri="{FF2B5EF4-FFF2-40B4-BE49-F238E27FC236}">
                <a16:creationId xmlns:a16="http://schemas.microsoft.com/office/drawing/2014/main" id="{480A9E4A-79CC-9A24-30D9-3527DD496368}"/>
              </a:ext>
            </a:extLst>
          </p:cNvPr>
          <p:cNvPicPr>
            <a:picLocks noChangeAspect="1"/>
          </p:cNvPicPr>
          <p:nvPr/>
        </p:nvPicPr>
        <p:blipFill>
          <a:blip r:embed="rId3"/>
          <a:stretch>
            <a:fillRect/>
          </a:stretch>
        </p:blipFill>
        <p:spPr>
          <a:xfrm>
            <a:off x="8282111" y="236787"/>
            <a:ext cx="3452689" cy="1948851"/>
          </a:xfrm>
          <a:prstGeom prst="rect">
            <a:avLst/>
          </a:prstGeom>
        </p:spPr>
      </p:pic>
      <p:pic>
        <p:nvPicPr>
          <p:cNvPr id="9" name="Picture 8">
            <a:extLst>
              <a:ext uri="{FF2B5EF4-FFF2-40B4-BE49-F238E27FC236}">
                <a16:creationId xmlns:a16="http://schemas.microsoft.com/office/drawing/2014/main" id="{16D0727B-1FAB-1367-0FF2-C1104ED7BB7B}"/>
              </a:ext>
            </a:extLst>
          </p:cNvPr>
          <p:cNvPicPr>
            <a:picLocks noChangeAspect="1"/>
          </p:cNvPicPr>
          <p:nvPr/>
        </p:nvPicPr>
        <p:blipFill>
          <a:blip r:embed="rId4"/>
          <a:stretch>
            <a:fillRect/>
          </a:stretch>
        </p:blipFill>
        <p:spPr>
          <a:xfrm>
            <a:off x="97116" y="236786"/>
            <a:ext cx="2400757" cy="1800567"/>
          </a:xfrm>
          <a:prstGeom prst="rect">
            <a:avLst/>
          </a:prstGeom>
        </p:spPr>
      </p:pic>
    </p:spTree>
    <p:extLst>
      <p:ext uri="{BB962C8B-B14F-4D97-AF65-F5344CB8AC3E}">
        <p14:creationId xmlns:p14="http://schemas.microsoft.com/office/powerpoint/2010/main" val="3656295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2AC57-9018-4E04-082C-F0BA58DE6347}"/>
              </a:ext>
            </a:extLst>
          </p:cNvPr>
          <p:cNvSpPr>
            <a:spLocks noGrp="1"/>
          </p:cNvSpPr>
          <p:nvPr>
            <p:ph type="title"/>
          </p:nvPr>
        </p:nvSpPr>
        <p:spPr>
          <a:xfrm>
            <a:off x="838200" y="-330200"/>
            <a:ext cx="10515600" cy="1295400"/>
          </a:xfrm>
          <a:effectLst>
            <a:softEdge rad="82543"/>
          </a:effectLst>
        </p:spPr>
        <p:txBody>
          <a:bodyPr>
            <a:normAutofit fontScale="90000"/>
          </a:bodyPr>
          <a:lstStyle/>
          <a:p>
            <a:pPr algn="ctr"/>
            <a:br>
              <a:rPr lang="en-US" b="1" dirty="0">
                <a:solidFill>
                  <a:schemeClr val="bg1"/>
                </a:solidFill>
                <a:latin typeface="Abadi" panose="020B0604020104020204" pitchFamily="34" charset="0"/>
              </a:rPr>
            </a:br>
            <a:r>
              <a:rPr lang="en-US" b="1" dirty="0">
                <a:solidFill>
                  <a:schemeClr val="bg1"/>
                </a:solidFill>
                <a:latin typeface="Abadi" panose="020B0604020104020204" pitchFamily="34" charset="0"/>
              </a:rPr>
              <a:t>Be an Emotional Coach  (EC)</a:t>
            </a:r>
            <a:endParaRPr lang="en-US" b="1" dirty="0">
              <a:latin typeface="Abadi" panose="020B0604020104020204" pitchFamily="34" charset="0"/>
            </a:endParaRPr>
          </a:p>
        </p:txBody>
      </p:sp>
      <p:sp>
        <p:nvSpPr>
          <p:cNvPr id="5" name="Content Placeholder 4">
            <a:extLst>
              <a:ext uri="{FF2B5EF4-FFF2-40B4-BE49-F238E27FC236}">
                <a16:creationId xmlns:a16="http://schemas.microsoft.com/office/drawing/2014/main" id="{248A0A23-C58F-AD8F-A073-96F14A153C39}"/>
              </a:ext>
            </a:extLst>
          </p:cNvPr>
          <p:cNvSpPr>
            <a:spLocks noGrp="1"/>
          </p:cNvSpPr>
          <p:nvPr>
            <p:ph idx="1"/>
          </p:nvPr>
        </p:nvSpPr>
        <p:spPr>
          <a:xfrm>
            <a:off x="457200" y="1143000"/>
            <a:ext cx="11277600" cy="5435600"/>
          </a:xfrm>
          <a:effectLst>
            <a:softEdge rad="654610"/>
          </a:effectLst>
        </p:spPr>
        <p:txBody>
          <a:bodyPr>
            <a:normAutofit/>
          </a:bodyPr>
          <a:lstStyle/>
          <a:p>
            <a:pPr>
              <a:buFontTx/>
              <a:buChar char="-"/>
            </a:pPr>
            <a:r>
              <a:rPr lang="en-US" sz="3200" dirty="0">
                <a:solidFill>
                  <a:schemeClr val="bg1"/>
                </a:solidFill>
              </a:rPr>
              <a:t>Good parenting requires more than good IQ (Gottman, 1997)</a:t>
            </a:r>
          </a:p>
          <a:p>
            <a:pPr>
              <a:buFontTx/>
              <a:buChar char="-"/>
            </a:pPr>
            <a:r>
              <a:rPr lang="en-US" sz="3200" dirty="0">
                <a:solidFill>
                  <a:schemeClr val="bg1"/>
                </a:solidFill>
              </a:rPr>
              <a:t>ECs accept negative emotions as a fact of life and use emotional moments as an opportunity rather than crisis.</a:t>
            </a:r>
          </a:p>
          <a:p>
            <a:pPr marL="514350" indent="-514350">
              <a:buAutoNum type="arabicPeriod"/>
            </a:pPr>
            <a:r>
              <a:rPr lang="en-US" sz="3200" dirty="0">
                <a:solidFill>
                  <a:schemeClr val="bg1"/>
                </a:solidFill>
              </a:rPr>
              <a:t>Become aware of child’s emotions.</a:t>
            </a:r>
          </a:p>
          <a:p>
            <a:pPr marL="514350" indent="-514350">
              <a:buAutoNum type="arabicPeriod"/>
            </a:pPr>
            <a:r>
              <a:rPr lang="en-US" sz="3200" dirty="0" err="1">
                <a:solidFill>
                  <a:schemeClr val="bg1"/>
                </a:solidFill>
              </a:rPr>
              <a:t>Recognise</a:t>
            </a:r>
            <a:r>
              <a:rPr lang="en-US" sz="3200" dirty="0">
                <a:solidFill>
                  <a:schemeClr val="bg1"/>
                </a:solidFill>
              </a:rPr>
              <a:t> the emotion as being an opportunity for intimacy and education.</a:t>
            </a:r>
          </a:p>
          <a:p>
            <a:pPr marL="514350" indent="-514350">
              <a:buAutoNum type="arabicPeriod"/>
            </a:pPr>
            <a:r>
              <a:rPr lang="en-US" sz="3200" dirty="0">
                <a:solidFill>
                  <a:schemeClr val="bg1"/>
                </a:solidFill>
              </a:rPr>
              <a:t>Listen empathically and validate the child’s feelings.</a:t>
            </a:r>
          </a:p>
          <a:p>
            <a:pPr marL="514350" indent="-514350">
              <a:buAutoNum type="arabicPeriod"/>
            </a:pPr>
            <a:r>
              <a:rPr lang="en-US" sz="3200" dirty="0">
                <a:solidFill>
                  <a:schemeClr val="bg1"/>
                </a:solidFill>
              </a:rPr>
              <a:t>Help the child to find the words to label the emotion.</a:t>
            </a:r>
          </a:p>
          <a:p>
            <a:pPr marL="514350" indent="-514350">
              <a:buAutoNum type="arabicPeriod"/>
            </a:pPr>
            <a:r>
              <a:rPr lang="en-US" sz="3200" dirty="0">
                <a:solidFill>
                  <a:schemeClr val="bg1"/>
                </a:solidFill>
              </a:rPr>
              <a:t>Set limits while exploring strategies to solve the problem at hand.</a:t>
            </a:r>
          </a:p>
          <a:p>
            <a:pPr marL="0" indent="0">
              <a:buNone/>
            </a:pPr>
            <a:endParaRPr lang="en-US" sz="3200" dirty="0">
              <a:solidFill>
                <a:schemeClr val="bg1"/>
              </a:solidFill>
            </a:endParaRPr>
          </a:p>
          <a:p>
            <a:pPr marL="0" indent="0">
              <a:buNone/>
            </a:pPr>
            <a:endParaRPr lang="en-US" b="1" dirty="0">
              <a:solidFill>
                <a:schemeClr val="bg1"/>
              </a:solidFill>
            </a:endParaRPr>
          </a:p>
          <a:p>
            <a:pPr>
              <a:buFontTx/>
              <a:buChar char="-"/>
            </a:pPr>
            <a:endParaRPr lang="en-US" dirty="0">
              <a:solidFill>
                <a:schemeClr val="bg1"/>
              </a:solidFill>
            </a:endParaRPr>
          </a:p>
        </p:txBody>
      </p:sp>
    </p:spTree>
    <p:extLst>
      <p:ext uri="{BB962C8B-B14F-4D97-AF65-F5344CB8AC3E}">
        <p14:creationId xmlns:p14="http://schemas.microsoft.com/office/powerpoint/2010/main" val="3540302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2AC57-9018-4E04-082C-F0BA58DE6347}"/>
              </a:ext>
            </a:extLst>
          </p:cNvPr>
          <p:cNvSpPr>
            <a:spLocks noGrp="1"/>
          </p:cNvSpPr>
          <p:nvPr>
            <p:ph type="title"/>
          </p:nvPr>
        </p:nvSpPr>
        <p:spPr>
          <a:xfrm>
            <a:off x="838200" y="365125"/>
            <a:ext cx="10515600" cy="1142833"/>
          </a:xfrm>
          <a:effectLst>
            <a:softEdge rad="82543"/>
          </a:effectLst>
        </p:spPr>
        <p:txBody>
          <a:bodyPr>
            <a:normAutofit/>
          </a:bodyPr>
          <a:lstStyle/>
          <a:p>
            <a:pPr algn="ctr"/>
            <a:r>
              <a:rPr lang="en-US" b="1" dirty="0">
                <a:solidFill>
                  <a:schemeClr val="bg1"/>
                </a:solidFill>
                <a:latin typeface="Abadi" panose="020B0604020104020204" pitchFamily="34" charset="0"/>
              </a:rPr>
              <a:t>Love with Limits</a:t>
            </a:r>
            <a:endParaRPr lang="en-US" b="1" dirty="0">
              <a:latin typeface="Abadi" panose="020B0604020104020204" pitchFamily="34" charset="0"/>
            </a:endParaRPr>
          </a:p>
        </p:txBody>
      </p:sp>
      <p:sp>
        <p:nvSpPr>
          <p:cNvPr id="5" name="Content Placeholder 4">
            <a:extLst>
              <a:ext uri="{FF2B5EF4-FFF2-40B4-BE49-F238E27FC236}">
                <a16:creationId xmlns:a16="http://schemas.microsoft.com/office/drawing/2014/main" id="{248A0A23-C58F-AD8F-A073-96F14A153C39}"/>
              </a:ext>
            </a:extLst>
          </p:cNvPr>
          <p:cNvSpPr>
            <a:spLocks noGrp="1"/>
          </p:cNvSpPr>
          <p:nvPr>
            <p:ph idx="1"/>
          </p:nvPr>
        </p:nvSpPr>
        <p:spPr>
          <a:xfrm>
            <a:off x="573579" y="2006722"/>
            <a:ext cx="11277600" cy="5113254"/>
          </a:xfrm>
          <a:effectLst>
            <a:softEdge rad="654610"/>
          </a:effectLst>
        </p:spPr>
        <p:txBody>
          <a:bodyPr>
            <a:normAutofit lnSpcReduction="10000"/>
          </a:bodyPr>
          <a:lstStyle/>
          <a:p>
            <a:pPr algn="just">
              <a:buFontTx/>
              <a:buChar char="-"/>
            </a:pPr>
            <a:r>
              <a:rPr lang="en-US" sz="3200" dirty="0">
                <a:solidFill>
                  <a:schemeClr val="bg1"/>
                </a:solidFill>
              </a:rPr>
              <a:t>Most parents </a:t>
            </a:r>
            <a:r>
              <a:rPr lang="en-US" sz="3200" i="1" dirty="0">
                <a:solidFill>
                  <a:schemeClr val="bg1"/>
                </a:solidFill>
              </a:rPr>
              <a:t>want</a:t>
            </a:r>
            <a:r>
              <a:rPr lang="en-US" sz="3200" dirty="0">
                <a:solidFill>
                  <a:schemeClr val="bg1"/>
                </a:solidFill>
              </a:rPr>
              <a:t> to treat their children with patience and respect.</a:t>
            </a:r>
          </a:p>
          <a:p>
            <a:pPr algn="just">
              <a:buFontTx/>
              <a:buChar char="-"/>
            </a:pPr>
            <a:r>
              <a:rPr lang="en-US" sz="3200" dirty="0">
                <a:solidFill>
                  <a:schemeClr val="bg1"/>
                </a:solidFill>
              </a:rPr>
              <a:t>“Family life is our first school for emotional learning” (Daniel Goleman)</a:t>
            </a:r>
          </a:p>
          <a:p>
            <a:pPr algn="just">
              <a:buFontTx/>
              <a:buChar char="-"/>
            </a:pPr>
            <a:r>
              <a:rPr lang="en-US" sz="3200" dirty="0">
                <a:solidFill>
                  <a:schemeClr val="bg1"/>
                </a:solidFill>
                <a:sym typeface="Wingdings" pitchFamily="2" charset="2"/>
              </a:rPr>
              <a:t>Laisse-Faire Parenting (</a:t>
            </a:r>
            <a:r>
              <a:rPr lang="en-US" sz="3200" dirty="0" err="1">
                <a:solidFill>
                  <a:schemeClr val="bg1"/>
                </a:solidFill>
                <a:sym typeface="Wingdings" pitchFamily="2" charset="2"/>
              </a:rPr>
              <a:t>empathise</a:t>
            </a:r>
            <a:r>
              <a:rPr lang="en-US" sz="3200" dirty="0">
                <a:solidFill>
                  <a:schemeClr val="bg1"/>
                </a:solidFill>
                <a:sym typeface="Wingdings" pitchFamily="2" charset="2"/>
              </a:rPr>
              <a:t>, but fail to set limits)</a:t>
            </a:r>
            <a:endParaRPr lang="en-US" sz="3200" dirty="0">
              <a:solidFill>
                <a:schemeClr val="bg1"/>
              </a:solidFill>
            </a:endParaRPr>
          </a:p>
          <a:p>
            <a:pPr algn="just">
              <a:buFontTx/>
              <a:buChar char="-"/>
            </a:pPr>
            <a:r>
              <a:rPr lang="en-US" sz="3200" dirty="0">
                <a:solidFill>
                  <a:schemeClr val="bg1"/>
                </a:solidFill>
              </a:rPr>
              <a:t>Dismissive Parenting (disregard child’s emotion)</a:t>
            </a:r>
          </a:p>
          <a:p>
            <a:pPr algn="just">
              <a:buFontTx/>
              <a:buChar char="-"/>
            </a:pPr>
            <a:r>
              <a:rPr lang="en-US" sz="3200" dirty="0">
                <a:solidFill>
                  <a:schemeClr val="bg1"/>
                </a:solidFill>
              </a:rPr>
              <a:t>Disapproving Parenting</a:t>
            </a:r>
            <a:r>
              <a:rPr lang="en-US" sz="3200" dirty="0">
                <a:solidFill>
                  <a:schemeClr val="bg1"/>
                </a:solidFill>
                <a:sym typeface="Wingdings" pitchFamily="2" charset="2"/>
              </a:rPr>
              <a:t> (actively critical of child’s display of emotion</a:t>
            </a:r>
            <a:endParaRPr lang="en-US" sz="3200" dirty="0">
              <a:solidFill>
                <a:schemeClr val="bg1"/>
              </a:solidFill>
            </a:endParaRPr>
          </a:p>
          <a:p>
            <a:pPr algn="just">
              <a:buFontTx/>
              <a:buChar char="-"/>
            </a:pPr>
            <a:r>
              <a:rPr lang="en-US" sz="3200" dirty="0">
                <a:solidFill>
                  <a:schemeClr val="bg1"/>
                </a:solidFill>
                <a:sym typeface="Wingdings" pitchFamily="2" charset="2"/>
              </a:rPr>
              <a:t>Push away with the left hand while you bring closer with the right hand (Talmud)</a:t>
            </a:r>
            <a:endParaRPr lang="en-US" sz="3200" dirty="0">
              <a:solidFill>
                <a:schemeClr val="bg1"/>
              </a:solidFill>
            </a:endParaRPr>
          </a:p>
          <a:p>
            <a:pPr algn="just">
              <a:buFontTx/>
              <a:buChar char="-"/>
            </a:pPr>
            <a:endParaRPr lang="en-US" sz="3200" dirty="0">
              <a:solidFill>
                <a:schemeClr val="bg1"/>
              </a:solidFill>
            </a:endParaRPr>
          </a:p>
          <a:p>
            <a:pPr>
              <a:buFontTx/>
              <a:buChar char="-"/>
            </a:pPr>
            <a:endParaRPr lang="en-US" sz="3200" dirty="0">
              <a:solidFill>
                <a:schemeClr val="bg1"/>
              </a:solidFill>
            </a:endParaRPr>
          </a:p>
          <a:p>
            <a:pPr marL="0" indent="0">
              <a:buNone/>
            </a:pPr>
            <a:endParaRPr lang="en-US" sz="3200" dirty="0">
              <a:solidFill>
                <a:schemeClr val="bg1"/>
              </a:solidFill>
            </a:endParaRPr>
          </a:p>
          <a:p>
            <a:pPr marL="0" indent="0">
              <a:buNone/>
            </a:pPr>
            <a:endParaRPr lang="en-US" b="1" dirty="0">
              <a:solidFill>
                <a:schemeClr val="bg1"/>
              </a:solidFill>
            </a:endParaRPr>
          </a:p>
          <a:p>
            <a:pPr>
              <a:buFontTx/>
              <a:buChar char="-"/>
            </a:pPr>
            <a:endParaRPr lang="en-US" dirty="0">
              <a:solidFill>
                <a:schemeClr val="bg1"/>
              </a:solidFill>
            </a:endParaRPr>
          </a:p>
        </p:txBody>
      </p:sp>
      <p:pic>
        <p:nvPicPr>
          <p:cNvPr id="3" name="Picture 2">
            <a:extLst>
              <a:ext uri="{FF2B5EF4-FFF2-40B4-BE49-F238E27FC236}">
                <a16:creationId xmlns:a16="http://schemas.microsoft.com/office/drawing/2014/main" id="{27BBA5C7-732C-E24B-B13D-BCFC8911D693}"/>
              </a:ext>
            </a:extLst>
          </p:cNvPr>
          <p:cNvPicPr>
            <a:picLocks noChangeAspect="1"/>
          </p:cNvPicPr>
          <p:nvPr/>
        </p:nvPicPr>
        <p:blipFill>
          <a:blip r:embed="rId3"/>
          <a:stretch>
            <a:fillRect/>
          </a:stretch>
        </p:blipFill>
        <p:spPr>
          <a:xfrm>
            <a:off x="8900161" y="219721"/>
            <a:ext cx="1638991" cy="1638991"/>
          </a:xfrm>
          <a:prstGeom prst="rect">
            <a:avLst/>
          </a:prstGeom>
        </p:spPr>
      </p:pic>
      <p:pic>
        <p:nvPicPr>
          <p:cNvPr id="4" name="Picture 3">
            <a:extLst>
              <a:ext uri="{FF2B5EF4-FFF2-40B4-BE49-F238E27FC236}">
                <a16:creationId xmlns:a16="http://schemas.microsoft.com/office/drawing/2014/main" id="{DD718789-8FA3-E2BC-CD18-412822C81B93}"/>
              </a:ext>
            </a:extLst>
          </p:cNvPr>
          <p:cNvPicPr>
            <a:picLocks noChangeAspect="1"/>
          </p:cNvPicPr>
          <p:nvPr/>
        </p:nvPicPr>
        <p:blipFill>
          <a:blip r:embed="rId4"/>
          <a:stretch>
            <a:fillRect/>
          </a:stretch>
        </p:blipFill>
        <p:spPr>
          <a:xfrm>
            <a:off x="1469968" y="219722"/>
            <a:ext cx="1638992" cy="1638992"/>
          </a:xfrm>
          <a:prstGeom prst="rect">
            <a:avLst/>
          </a:prstGeom>
        </p:spPr>
      </p:pic>
    </p:spTree>
    <p:extLst>
      <p:ext uri="{BB962C8B-B14F-4D97-AF65-F5344CB8AC3E}">
        <p14:creationId xmlns:p14="http://schemas.microsoft.com/office/powerpoint/2010/main" val="3409634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2AC57-9018-4E04-082C-F0BA58DE6347}"/>
              </a:ext>
            </a:extLst>
          </p:cNvPr>
          <p:cNvSpPr>
            <a:spLocks noGrp="1"/>
          </p:cNvSpPr>
          <p:nvPr>
            <p:ph type="title"/>
          </p:nvPr>
        </p:nvSpPr>
        <p:spPr>
          <a:xfrm>
            <a:off x="838200" y="-330200"/>
            <a:ext cx="10515600" cy="1295400"/>
          </a:xfrm>
          <a:effectLst>
            <a:softEdge rad="82543"/>
          </a:effectLst>
        </p:spPr>
        <p:txBody>
          <a:bodyPr>
            <a:normAutofit fontScale="90000"/>
          </a:bodyPr>
          <a:lstStyle/>
          <a:p>
            <a:pPr algn="ctr"/>
            <a:br>
              <a:rPr lang="en-US" b="1" dirty="0">
                <a:solidFill>
                  <a:schemeClr val="bg1"/>
                </a:solidFill>
                <a:latin typeface="Abadi" panose="020B0604020104020204" pitchFamily="34" charset="0"/>
              </a:rPr>
            </a:br>
            <a:br>
              <a:rPr lang="en-US" b="1" dirty="0">
                <a:solidFill>
                  <a:schemeClr val="bg1"/>
                </a:solidFill>
                <a:latin typeface="Abadi" panose="020B0604020104020204" pitchFamily="34" charset="0"/>
              </a:rPr>
            </a:br>
            <a:r>
              <a:rPr lang="en-US" b="1" dirty="0">
                <a:solidFill>
                  <a:schemeClr val="bg1"/>
                </a:solidFill>
                <a:latin typeface="Abadi" panose="020B0604020104020204" pitchFamily="34" charset="0"/>
              </a:rPr>
              <a:t>Set Limits</a:t>
            </a:r>
            <a:endParaRPr lang="en-US" b="1" dirty="0">
              <a:latin typeface="Abadi" panose="020B0604020104020204" pitchFamily="34" charset="0"/>
            </a:endParaRPr>
          </a:p>
        </p:txBody>
      </p:sp>
      <p:sp>
        <p:nvSpPr>
          <p:cNvPr id="5" name="Content Placeholder 4">
            <a:extLst>
              <a:ext uri="{FF2B5EF4-FFF2-40B4-BE49-F238E27FC236}">
                <a16:creationId xmlns:a16="http://schemas.microsoft.com/office/drawing/2014/main" id="{248A0A23-C58F-AD8F-A073-96F14A153C39}"/>
              </a:ext>
            </a:extLst>
          </p:cNvPr>
          <p:cNvSpPr>
            <a:spLocks noGrp="1"/>
          </p:cNvSpPr>
          <p:nvPr>
            <p:ph idx="1"/>
          </p:nvPr>
        </p:nvSpPr>
        <p:spPr>
          <a:xfrm>
            <a:off x="457200" y="1143000"/>
            <a:ext cx="11277600" cy="5435600"/>
          </a:xfrm>
          <a:effectLst>
            <a:softEdge rad="654610"/>
          </a:effectLst>
        </p:spPr>
        <p:txBody>
          <a:bodyPr>
            <a:normAutofit/>
          </a:bodyPr>
          <a:lstStyle/>
          <a:p>
            <a:pPr algn="just">
              <a:buFontTx/>
              <a:buChar char="-"/>
            </a:pPr>
            <a:r>
              <a:rPr lang="en-US" sz="3200" i="1" dirty="0" err="1">
                <a:solidFill>
                  <a:schemeClr val="bg1"/>
                </a:solidFill>
                <a:sym typeface="Wingdings" pitchFamily="2" charset="2"/>
              </a:rPr>
              <a:t>Kol</a:t>
            </a:r>
            <a:r>
              <a:rPr lang="en-US" sz="3200" i="1" dirty="0">
                <a:solidFill>
                  <a:schemeClr val="bg1"/>
                </a:solidFill>
                <a:sym typeface="Wingdings" pitchFamily="2" charset="2"/>
              </a:rPr>
              <a:t> </a:t>
            </a:r>
            <a:r>
              <a:rPr lang="en-US" sz="3200" i="1" dirty="0" err="1">
                <a:solidFill>
                  <a:schemeClr val="bg1"/>
                </a:solidFill>
                <a:sym typeface="Wingdings" pitchFamily="2" charset="2"/>
              </a:rPr>
              <a:t>hamosif</a:t>
            </a:r>
            <a:r>
              <a:rPr lang="en-US" sz="3200" i="1" dirty="0">
                <a:solidFill>
                  <a:schemeClr val="bg1"/>
                </a:solidFill>
                <a:sym typeface="Wingdings" pitchFamily="2" charset="2"/>
              </a:rPr>
              <a:t> av </a:t>
            </a:r>
            <a:r>
              <a:rPr lang="en-US" sz="3200" i="1" dirty="0" err="1">
                <a:solidFill>
                  <a:schemeClr val="bg1"/>
                </a:solidFill>
                <a:sym typeface="Wingdings" pitchFamily="2" charset="2"/>
              </a:rPr>
              <a:t>yisrum</a:t>
            </a:r>
            <a:r>
              <a:rPr lang="en-US" sz="3200" i="1" dirty="0">
                <a:solidFill>
                  <a:schemeClr val="bg1"/>
                </a:solidFill>
                <a:sym typeface="Wingdings" pitchFamily="2" charset="2"/>
              </a:rPr>
              <a:t> al beno, </a:t>
            </a:r>
            <a:r>
              <a:rPr lang="en-US" sz="3200" i="1" dirty="0" err="1">
                <a:solidFill>
                  <a:schemeClr val="bg1"/>
                </a:solidFill>
                <a:sym typeface="Wingdings" pitchFamily="2" charset="2"/>
              </a:rPr>
              <a:t>mosif</a:t>
            </a:r>
            <a:r>
              <a:rPr lang="en-US" sz="3200" i="1" dirty="0">
                <a:solidFill>
                  <a:schemeClr val="bg1"/>
                </a:solidFill>
                <a:sym typeface="Wingdings" pitchFamily="2" charset="2"/>
              </a:rPr>
              <a:t> </a:t>
            </a:r>
            <a:r>
              <a:rPr lang="en-US" sz="3200" i="1" dirty="0" err="1">
                <a:solidFill>
                  <a:schemeClr val="bg1"/>
                </a:solidFill>
                <a:sym typeface="Wingdings" pitchFamily="2" charset="2"/>
              </a:rPr>
              <a:t>haben</a:t>
            </a:r>
            <a:r>
              <a:rPr lang="en-US" sz="3200" i="1" dirty="0">
                <a:solidFill>
                  <a:schemeClr val="bg1"/>
                </a:solidFill>
                <a:sym typeface="Wingdings" pitchFamily="2" charset="2"/>
              </a:rPr>
              <a:t> </a:t>
            </a:r>
            <a:r>
              <a:rPr lang="en-US" sz="3200" i="1" dirty="0" err="1">
                <a:solidFill>
                  <a:schemeClr val="bg1"/>
                </a:solidFill>
                <a:sym typeface="Wingdings" pitchFamily="2" charset="2"/>
              </a:rPr>
              <a:t>ahavah</a:t>
            </a:r>
            <a:r>
              <a:rPr lang="en-US" sz="3200" i="1" dirty="0">
                <a:solidFill>
                  <a:schemeClr val="bg1"/>
                </a:solidFill>
                <a:sym typeface="Wingdings" pitchFamily="2" charset="2"/>
              </a:rPr>
              <a:t> al </a:t>
            </a:r>
            <a:r>
              <a:rPr lang="en-US" sz="3200" i="1" dirty="0" err="1">
                <a:solidFill>
                  <a:schemeClr val="bg1"/>
                </a:solidFill>
                <a:sym typeface="Wingdings" pitchFamily="2" charset="2"/>
              </a:rPr>
              <a:t>aviv</a:t>
            </a:r>
            <a:r>
              <a:rPr lang="en-US" sz="3200" dirty="0">
                <a:solidFill>
                  <a:schemeClr val="bg1"/>
                </a:solidFill>
                <a:sym typeface="Wingdings" pitchFamily="2" charset="2"/>
              </a:rPr>
              <a:t> (Midrash)</a:t>
            </a:r>
          </a:p>
          <a:p>
            <a:pPr algn="just">
              <a:buFontTx/>
              <a:buChar char="-"/>
            </a:pPr>
            <a:r>
              <a:rPr lang="en-US" sz="3200" dirty="0">
                <a:solidFill>
                  <a:schemeClr val="bg1"/>
                </a:solidFill>
                <a:sym typeface="Wingdings" pitchFamily="2" charset="2"/>
              </a:rPr>
              <a:t>Failure to  set limits damages children. </a:t>
            </a:r>
          </a:p>
          <a:p>
            <a:pPr marL="514350" indent="-514350" algn="just">
              <a:buFont typeface="+mj-lt"/>
              <a:buAutoNum type="arabicPeriod"/>
            </a:pPr>
            <a:r>
              <a:rPr lang="en-US" sz="3200" dirty="0">
                <a:solidFill>
                  <a:schemeClr val="bg1"/>
                </a:solidFill>
                <a:sym typeface="Wingdings" pitchFamily="2" charset="2"/>
              </a:rPr>
              <a:t>Set limits calmly (avoid shutdown)</a:t>
            </a:r>
          </a:p>
          <a:p>
            <a:pPr marL="514350" indent="-514350" algn="just">
              <a:buFont typeface="+mj-lt"/>
              <a:buAutoNum type="arabicPeriod"/>
            </a:pPr>
            <a:r>
              <a:rPr lang="en-US" sz="3200" dirty="0">
                <a:solidFill>
                  <a:schemeClr val="bg1"/>
                </a:solidFill>
                <a:sym typeface="Wingdings" pitchFamily="2" charset="2"/>
              </a:rPr>
              <a:t>Be Rational (fits the ‘crime’)</a:t>
            </a:r>
          </a:p>
          <a:p>
            <a:pPr marL="514350" indent="-514350" algn="just">
              <a:buFont typeface="+mj-lt"/>
              <a:buAutoNum type="arabicPeriod"/>
            </a:pPr>
            <a:r>
              <a:rPr lang="en-US" sz="3200" dirty="0">
                <a:solidFill>
                  <a:schemeClr val="bg1"/>
                </a:solidFill>
                <a:sym typeface="Wingdings" pitchFamily="2" charset="2"/>
              </a:rPr>
              <a:t>Not too long (eyes on the prize)</a:t>
            </a:r>
          </a:p>
          <a:p>
            <a:pPr algn="just">
              <a:buFontTx/>
              <a:buChar char="-"/>
            </a:pPr>
            <a:endParaRPr lang="en-US" sz="3200" dirty="0">
              <a:solidFill>
                <a:schemeClr val="bg1"/>
              </a:solidFill>
            </a:endParaRPr>
          </a:p>
          <a:p>
            <a:pPr algn="just">
              <a:buFontTx/>
              <a:buChar char="-"/>
            </a:pPr>
            <a:endParaRPr lang="en-US" sz="3200" dirty="0">
              <a:solidFill>
                <a:schemeClr val="bg1"/>
              </a:solidFill>
            </a:endParaRPr>
          </a:p>
          <a:p>
            <a:pPr>
              <a:buFontTx/>
              <a:buChar char="-"/>
            </a:pPr>
            <a:endParaRPr lang="en-US" sz="3200" dirty="0">
              <a:solidFill>
                <a:schemeClr val="bg1"/>
              </a:solidFill>
            </a:endParaRPr>
          </a:p>
          <a:p>
            <a:pPr marL="0" indent="0">
              <a:buNone/>
            </a:pPr>
            <a:endParaRPr lang="en-US" sz="3200" dirty="0">
              <a:solidFill>
                <a:schemeClr val="bg1"/>
              </a:solidFill>
            </a:endParaRPr>
          </a:p>
          <a:p>
            <a:pPr marL="0" indent="0">
              <a:buNone/>
            </a:pPr>
            <a:endParaRPr lang="en-US" b="1" dirty="0">
              <a:solidFill>
                <a:schemeClr val="bg1"/>
              </a:solidFill>
            </a:endParaRPr>
          </a:p>
          <a:p>
            <a:pPr>
              <a:buFontTx/>
              <a:buChar char="-"/>
            </a:pPr>
            <a:endParaRPr lang="en-US" dirty="0">
              <a:solidFill>
                <a:schemeClr val="bg1"/>
              </a:solidFill>
            </a:endParaRPr>
          </a:p>
        </p:txBody>
      </p:sp>
    </p:spTree>
    <p:extLst>
      <p:ext uri="{BB962C8B-B14F-4D97-AF65-F5344CB8AC3E}">
        <p14:creationId xmlns:p14="http://schemas.microsoft.com/office/powerpoint/2010/main" val="2715701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2AC57-9018-4E04-082C-F0BA58DE6347}"/>
              </a:ext>
            </a:extLst>
          </p:cNvPr>
          <p:cNvSpPr>
            <a:spLocks noGrp="1"/>
          </p:cNvSpPr>
          <p:nvPr>
            <p:ph type="title"/>
          </p:nvPr>
        </p:nvSpPr>
        <p:spPr>
          <a:xfrm>
            <a:off x="838200" y="365125"/>
            <a:ext cx="10515600" cy="1142833"/>
          </a:xfrm>
          <a:effectLst>
            <a:softEdge rad="82543"/>
          </a:effectLst>
        </p:spPr>
        <p:txBody>
          <a:bodyPr>
            <a:normAutofit/>
          </a:bodyPr>
          <a:lstStyle/>
          <a:p>
            <a:pPr algn="ctr"/>
            <a:r>
              <a:rPr lang="en-US" b="1" dirty="0">
                <a:solidFill>
                  <a:schemeClr val="bg1"/>
                </a:solidFill>
                <a:latin typeface="Abadi" panose="020B0604020104020204" pitchFamily="34" charset="0"/>
              </a:rPr>
              <a:t>Time!!</a:t>
            </a:r>
            <a:endParaRPr lang="en-US" b="1" dirty="0">
              <a:latin typeface="Abadi" panose="020B0604020104020204" pitchFamily="34" charset="0"/>
            </a:endParaRPr>
          </a:p>
        </p:txBody>
      </p:sp>
      <p:sp>
        <p:nvSpPr>
          <p:cNvPr id="5" name="Content Placeholder 4">
            <a:extLst>
              <a:ext uri="{FF2B5EF4-FFF2-40B4-BE49-F238E27FC236}">
                <a16:creationId xmlns:a16="http://schemas.microsoft.com/office/drawing/2014/main" id="{248A0A23-C58F-AD8F-A073-96F14A153C39}"/>
              </a:ext>
            </a:extLst>
          </p:cNvPr>
          <p:cNvSpPr>
            <a:spLocks noGrp="1"/>
          </p:cNvSpPr>
          <p:nvPr>
            <p:ph idx="1"/>
          </p:nvPr>
        </p:nvSpPr>
        <p:spPr>
          <a:xfrm>
            <a:off x="457200" y="1507958"/>
            <a:ext cx="11277600" cy="5113254"/>
          </a:xfrm>
          <a:effectLst>
            <a:softEdge rad="654610"/>
          </a:effectLst>
        </p:spPr>
        <p:txBody>
          <a:bodyPr>
            <a:normAutofit lnSpcReduction="10000"/>
          </a:bodyPr>
          <a:lstStyle/>
          <a:p>
            <a:pPr algn="just">
              <a:buFontTx/>
              <a:buChar char="-"/>
            </a:pPr>
            <a:r>
              <a:rPr lang="en-US" sz="3200" dirty="0">
                <a:solidFill>
                  <a:schemeClr val="bg1"/>
                </a:solidFill>
                <a:sym typeface="Wingdings" pitchFamily="2" charset="2"/>
              </a:rPr>
              <a:t>Families who eat together stay together (no mobiles!) (Columbia University)</a:t>
            </a:r>
          </a:p>
          <a:p>
            <a:pPr algn="just">
              <a:buFontTx/>
              <a:buChar char="-"/>
            </a:pPr>
            <a:r>
              <a:rPr lang="en-US" sz="3200" dirty="0">
                <a:solidFill>
                  <a:schemeClr val="bg1"/>
                </a:solidFill>
                <a:sym typeface="Wingdings" pitchFamily="2" charset="2"/>
              </a:rPr>
              <a:t>Steal time with children (errands, shopping)</a:t>
            </a:r>
          </a:p>
          <a:p>
            <a:pPr algn="just">
              <a:buFontTx/>
              <a:buChar char="-"/>
            </a:pPr>
            <a:r>
              <a:rPr lang="en-US" sz="3200" dirty="0">
                <a:solidFill>
                  <a:schemeClr val="bg1"/>
                </a:solidFill>
                <a:sym typeface="Wingdings" pitchFamily="2" charset="2"/>
              </a:rPr>
              <a:t>Rabbi Bloch from </a:t>
            </a:r>
            <a:r>
              <a:rPr lang="en-US" sz="3200" dirty="0" err="1">
                <a:solidFill>
                  <a:schemeClr val="bg1"/>
                </a:solidFill>
                <a:sym typeface="Wingdings" pitchFamily="2" charset="2"/>
              </a:rPr>
              <a:t>Telz</a:t>
            </a:r>
            <a:r>
              <a:rPr lang="en-US" sz="3200" dirty="0">
                <a:solidFill>
                  <a:schemeClr val="bg1"/>
                </a:solidFill>
                <a:sym typeface="Wingdings" pitchFamily="2" charset="2"/>
              </a:rPr>
              <a:t> Yeshiva</a:t>
            </a:r>
          </a:p>
          <a:p>
            <a:pPr algn="just">
              <a:buFontTx/>
              <a:buChar char="-"/>
            </a:pPr>
            <a:r>
              <a:rPr lang="en-US" sz="3200" i="1" dirty="0" err="1">
                <a:solidFill>
                  <a:schemeClr val="bg1"/>
                </a:solidFill>
                <a:sym typeface="Wingdings" pitchFamily="2" charset="2"/>
              </a:rPr>
              <a:t>Kechitzim</a:t>
            </a:r>
            <a:r>
              <a:rPr lang="en-US" sz="3200" i="1" dirty="0">
                <a:solidFill>
                  <a:schemeClr val="bg1"/>
                </a:solidFill>
                <a:sym typeface="Wingdings" pitchFamily="2" charset="2"/>
              </a:rPr>
              <a:t> </a:t>
            </a:r>
            <a:r>
              <a:rPr lang="en-US" sz="3200" i="1" dirty="0" err="1">
                <a:solidFill>
                  <a:schemeClr val="bg1"/>
                </a:solidFill>
                <a:sym typeface="Wingdings" pitchFamily="2" charset="2"/>
              </a:rPr>
              <a:t>beyad</a:t>
            </a:r>
            <a:r>
              <a:rPr lang="en-US" sz="3200" i="1" dirty="0">
                <a:solidFill>
                  <a:schemeClr val="bg1"/>
                </a:solidFill>
                <a:sym typeface="Wingdings" pitchFamily="2" charset="2"/>
              </a:rPr>
              <a:t> </a:t>
            </a:r>
            <a:r>
              <a:rPr lang="en-US" sz="3200" i="1" dirty="0" err="1">
                <a:solidFill>
                  <a:schemeClr val="bg1"/>
                </a:solidFill>
                <a:sym typeface="Wingdings" pitchFamily="2" charset="2"/>
              </a:rPr>
              <a:t>giboy</a:t>
            </a:r>
            <a:r>
              <a:rPr lang="en-US" sz="3200" i="1" dirty="0">
                <a:solidFill>
                  <a:schemeClr val="bg1"/>
                </a:solidFill>
                <a:sym typeface="Wingdings" pitchFamily="2" charset="2"/>
              </a:rPr>
              <a:t> </a:t>
            </a:r>
            <a:r>
              <a:rPr lang="en-US" sz="3200" i="1" dirty="0" err="1">
                <a:solidFill>
                  <a:schemeClr val="bg1"/>
                </a:solidFill>
                <a:sym typeface="Wingdings" pitchFamily="2" charset="2"/>
              </a:rPr>
              <a:t>kein</a:t>
            </a:r>
            <a:r>
              <a:rPr lang="en-US" sz="3200" i="1" dirty="0">
                <a:solidFill>
                  <a:schemeClr val="bg1"/>
                </a:solidFill>
                <a:sym typeface="Wingdings" pitchFamily="2" charset="2"/>
              </a:rPr>
              <a:t> </a:t>
            </a:r>
            <a:r>
              <a:rPr lang="en-US" sz="3200" i="1" dirty="0" err="1">
                <a:solidFill>
                  <a:schemeClr val="bg1"/>
                </a:solidFill>
                <a:sym typeface="Wingdings" pitchFamily="2" charset="2"/>
              </a:rPr>
              <a:t>b’nei</a:t>
            </a:r>
            <a:r>
              <a:rPr lang="en-US" sz="3200" i="1" dirty="0">
                <a:solidFill>
                  <a:schemeClr val="bg1"/>
                </a:solidFill>
                <a:sym typeface="Wingdings" pitchFamily="2" charset="2"/>
              </a:rPr>
              <a:t> </a:t>
            </a:r>
            <a:r>
              <a:rPr lang="en-US" sz="3200" i="1" dirty="0" err="1">
                <a:solidFill>
                  <a:schemeClr val="bg1"/>
                </a:solidFill>
                <a:sym typeface="Wingdings" pitchFamily="2" charset="2"/>
              </a:rPr>
              <a:t>hanurim</a:t>
            </a:r>
            <a:endParaRPr lang="en-US" sz="3200" i="1" dirty="0">
              <a:solidFill>
                <a:schemeClr val="bg1"/>
              </a:solidFill>
              <a:sym typeface="Wingdings" pitchFamily="2" charset="2"/>
            </a:endParaRPr>
          </a:p>
          <a:p>
            <a:pPr algn="just">
              <a:buFontTx/>
              <a:buChar char="-"/>
            </a:pPr>
            <a:r>
              <a:rPr lang="en-US" sz="3200" i="1" dirty="0" err="1">
                <a:solidFill>
                  <a:schemeClr val="bg1"/>
                </a:solidFill>
                <a:sym typeface="Wingdings" pitchFamily="2" charset="2"/>
              </a:rPr>
              <a:t>Kotzker</a:t>
            </a:r>
            <a:r>
              <a:rPr lang="en-US" sz="3200" i="1" dirty="0">
                <a:solidFill>
                  <a:schemeClr val="bg1"/>
                </a:solidFill>
                <a:sym typeface="Wingdings" pitchFamily="2" charset="2"/>
              </a:rPr>
              <a:t> Rebbe: the closer the archer pulls the arrow to their heart the straighter and further it goes. So with our children, the closer we hold them to our heart the straighter and further they will go.</a:t>
            </a:r>
          </a:p>
          <a:p>
            <a:pPr algn="just">
              <a:buFontTx/>
              <a:buChar char="-"/>
            </a:pPr>
            <a:r>
              <a:rPr lang="en-US" sz="3200" i="1" dirty="0">
                <a:solidFill>
                  <a:schemeClr val="bg1"/>
                </a:solidFill>
                <a:sym typeface="Wingdings" pitchFamily="2" charset="2"/>
              </a:rPr>
              <a:t>Mum will you get out of my life, but first will you take me and Sheryl to the mall?</a:t>
            </a:r>
          </a:p>
          <a:p>
            <a:pPr algn="just">
              <a:buFontTx/>
              <a:buChar char="-"/>
            </a:pPr>
            <a:endParaRPr lang="en-US" sz="3200" dirty="0">
              <a:solidFill>
                <a:schemeClr val="bg1"/>
              </a:solidFill>
            </a:endParaRPr>
          </a:p>
          <a:p>
            <a:pPr algn="just">
              <a:buFontTx/>
              <a:buChar char="-"/>
            </a:pPr>
            <a:endParaRPr lang="en-US" sz="3200" dirty="0">
              <a:solidFill>
                <a:schemeClr val="bg1"/>
              </a:solidFill>
            </a:endParaRPr>
          </a:p>
          <a:p>
            <a:pPr>
              <a:buFontTx/>
              <a:buChar char="-"/>
            </a:pPr>
            <a:endParaRPr lang="en-US" sz="3200" dirty="0">
              <a:solidFill>
                <a:schemeClr val="bg1"/>
              </a:solidFill>
            </a:endParaRPr>
          </a:p>
          <a:p>
            <a:pPr marL="0" indent="0">
              <a:buNone/>
            </a:pPr>
            <a:endParaRPr lang="en-US" sz="3200" dirty="0">
              <a:solidFill>
                <a:schemeClr val="bg1"/>
              </a:solidFill>
            </a:endParaRPr>
          </a:p>
          <a:p>
            <a:pPr marL="0" indent="0">
              <a:buNone/>
            </a:pPr>
            <a:endParaRPr lang="en-US" b="1" dirty="0">
              <a:solidFill>
                <a:schemeClr val="bg1"/>
              </a:solidFill>
            </a:endParaRPr>
          </a:p>
          <a:p>
            <a:pPr>
              <a:buFontTx/>
              <a:buChar char="-"/>
            </a:pPr>
            <a:endParaRPr lang="en-US" dirty="0">
              <a:solidFill>
                <a:schemeClr val="bg1"/>
              </a:solidFill>
            </a:endParaRPr>
          </a:p>
        </p:txBody>
      </p:sp>
    </p:spTree>
    <p:extLst>
      <p:ext uri="{BB962C8B-B14F-4D97-AF65-F5344CB8AC3E}">
        <p14:creationId xmlns:p14="http://schemas.microsoft.com/office/powerpoint/2010/main" val="3111648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2AC57-9018-4E04-082C-F0BA58DE6347}"/>
              </a:ext>
            </a:extLst>
          </p:cNvPr>
          <p:cNvSpPr>
            <a:spLocks noGrp="1"/>
          </p:cNvSpPr>
          <p:nvPr>
            <p:ph type="title"/>
          </p:nvPr>
        </p:nvSpPr>
        <p:spPr>
          <a:xfrm>
            <a:off x="838200" y="365125"/>
            <a:ext cx="10515600" cy="1142833"/>
          </a:xfrm>
          <a:effectLst>
            <a:softEdge rad="82543"/>
          </a:effectLst>
        </p:spPr>
        <p:txBody>
          <a:bodyPr>
            <a:normAutofit fontScale="90000"/>
          </a:bodyPr>
          <a:lstStyle/>
          <a:p>
            <a:pPr algn="ctr"/>
            <a:br>
              <a:rPr lang="en-US" b="1" dirty="0">
                <a:solidFill>
                  <a:schemeClr val="bg1"/>
                </a:solidFill>
                <a:latin typeface="Abadi" panose="020B0604020104020204" pitchFamily="34" charset="0"/>
              </a:rPr>
            </a:br>
            <a:br>
              <a:rPr lang="en-US" b="1" dirty="0">
                <a:solidFill>
                  <a:schemeClr val="bg1"/>
                </a:solidFill>
                <a:latin typeface="Abadi" panose="020B0604020104020204" pitchFamily="34" charset="0"/>
              </a:rPr>
            </a:br>
            <a:r>
              <a:rPr lang="en-US" b="1" dirty="0">
                <a:solidFill>
                  <a:schemeClr val="bg1"/>
                </a:solidFill>
                <a:latin typeface="Abadi" panose="020B0604020104020204" pitchFamily="34" charset="0"/>
              </a:rPr>
              <a:t>Developing Spirituality &amp; Meaning</a:t>
            </a:r>
            <a:br>
              <a:rPr lang="en-US" b="1" dirty="0">
                <a:solidFill>
                  <a:schemeClr val="bg1"/>
                </a:solidFill>
                <a:latin typeface="Abadi" panose="020B0604020104020204" pitchFamily="34" charset="0"/>
              </a:rPr>
            </a:br>
            <a:br>
              <a:rPr lang="en-US" b="1" dirty="0">
                <a:solidFill>
                  <a:schemeClr val="bg1"/>
                </a:solidFill>
                <a:latin typeface="Abadi" panose="020B0604020104020204" pitchFamily="34" charset="0"/>
              </a:rPr>
            </a:br>
            <a:endParaRPr lang="en-US" b="1" dirty="0">
              <a:latin typeface="Abadi" panose="020B0604020104020204" pitchFamily="34" charset="0"/>
            </a:endParaRPr>
          </a:p>
        </p:txBody>
      </p:sp>
      <p:sp>
        <p:nvSpPr>
          <p:cNvPr id="5" name="Content Placeholder 4">
            <a:extLst>
              <a:ext uri="{FF2B5EF4-FFF2-40B4-BE49-F238E27FC236}">
                <a16:creationId xmlns:a16="http://schemas.microsoft.com/office/drawing/2014/main" id="{248A0A23-C58F-AD8F-A073-96F14A153C39}"/>
              </a:ext>
            </a:extLst>
          </p:cNvPr>
          <p:cNvSpPr>
            <a:spLocks noGrp="1"/>
          </p:cNvSpPr>
          <p:nvPr>
            <p:ph idx="1"/>
          </p:nvPr>
        </p:nvSpPr>
        <p:spPr>
          <a:xfrm>
            <a:off x="457200" y="1507958"/>
            <a:ext cx="11277600" cy="5113254"/>
          </a:xfrm>
          <a:effectLst>
            <a:softEdge rad="654610"/>
          </a:effectLst>
        </p:spPr>
        <p:txBody>
          <a:bodyPr>
            <a:normAutofit lnSpcReduction="10000"/>
          </a:bodyPr>
          <a:lstStyle/>
          <a:p>
            <a:pPr>
              <a:buFontTx/>
              <a:buChar char="-"/>
            </a:pPr>
            <a:r>
              <a:rPr lang="en-US" sz="3200" dirty="0">
                <a:solidFill>
                  <a:schemeClr val="bg1"/>
                </a:solidFill>
              </a:rPr>
              <a:t>Model and discuss G-d being present in nature and our daily lives</a:t>
            </a:r>
          </a:p>
          <a:p>
            <a:pPr>
              <a:buFontTx/>
              <a:buChar char="-"/>
            </a:pPr>
            <a:r>
              <a:rPr lang="en-US" sz="3200" dirty="0">
                <a:solidFill>
                  <a:schemeClr val="bg1"/>
                </a:solidFill>
              </a:rPr>
              <a:t>Welcome questions no matter how controversial (Rabbi S. Wolbe,1999)</a:t>
            </a:r>
          </a:p>
          <a:p>
            <a:pPr>
              <a:buFontTx/>
              <a:buChar char="-"/>
            </a:pPr>
            <a:r>
              <a:rPr lang="en-US" sz="3200" dirty="0">
                <a:solidFill>
                  <a:schemeClr val="bg1"/>
                </a:solidFill>
              </a:rPr>
              <a:t>Do not bother your children when they are skateboarding (Peterson, 2018) </a:t>
            </a:r>
            <a:r>
              <a:rPr lang="en-US" sz="3200">
                <a:solidFill>
                  <a:schemeClr val="bg1"/>
                </a:solidFill>
              </a:rPr>
              <a:t>– the power </a:t>
            </a:r>
            <a:r>
              <a:rPr lang="en-US" sz="3200" dirty="0">
                <a:solidFill>
                  <a:schemeClr val="bg1"/>
                </a:solidFill>
              </a:rPr>
              <a:t>of a mistake</a:t>
            </a:r>
          </a:p>
          <a:p>
            <a:pPr>
              <a:buFontTx/>
              <a:buChar char="-"/>
            </a:pPr>
            <a:r>
              <a:rPr lang="en-US" sz="3200" dirty="0">
                <a:solidFill>
                  <a:schemeClr val="bg1"/>
                </a:solidFill>
              </a:rPr>
              <a:t>Prayer: Being a Tefilla </a:t>
            </a:r>
            <a:r>
              <a:rPr lang="en-US" sz="3200" b="1" i="1" dirty="0">
                <a:solidFill>
                  <a:schemeClr val="bg1"/>
                </a:solidFill>
              </a:rPr>
              <a:t>Educator</a:t>
            </a:r>
            <a:r>
              <a:rPr lang="en-US" sz="3200" dirty="0">
                <a:solidFill>
                  <a:schemeClr val="bg1"/>
                </a:solidFill>
              </a:rPr>
              <a:t> rather than Tefilla </a:t>
            </a:r>
            <a:r>
              <a:rPr lang="en-US" sz="3200" b="1" i="1" dirty="0">
                <a:solidFill>
                  <a:schemeClr val="bg1"/>
                </a:solidFill>
              </a:rPr>
              <a:t>Teacher</a:t>
            </a:r>
          </a:p>
          <a:p>
            <a:pPr marL="0" indent="0">
              <a:buNone/>
            </a:pPr>
            <a:r>
              <a:rPr lang="en-US" sz="3200" dirty="0">
                <a:solidFill>
                  <a:schemeClr val="bg1"/>
                </a:solidFill>
              </a:rPr>
              <a:t>- Empower teens to recognize their unique and unlimited potential  to  connect to G-d.</a:t>
            </a:r>
          </a:p>
          <a:p>
            <a:pPr marL="0" indent="0">
              <a:buNone/>
            </a:pPr>
            <a:r>
              <a:rPr lang="en-US" sz="3200" dirty="0">
                <a:solidFill>
                  <a:schemeClr val="bg1"/>
                </a:solidFill>
              </a:rPr>
              <a:t>- Engage teens in taking part in the service at Shul</a:t>
            </a:r>
          </a:p>
          <a:p>
            <a:pPr marL="0" indent="0">
              <a:buNone/>
            </a:pPr>
            <a:r>
              <a:rPr lang="en-US" sz="3200" dirty="0">
                <a:solidFill>
                  <a:schemeClr val="bg1"/>
                </a:solidFill>
              </a:rPr>
              <a:t>- Make the message of Prayer relevant to their lives (</a:t>
            </a:r>
            <a:r>
              <a:rPr lang="en-US" sz="3200" dirty="0" err="1">
                <a:solidFill>
                  <a:schemeClr val="bg1"/>
                </a:solidFill>
              </a:rPr>
              <a:t>Drelich</a:t>
            </a:r>
            <a:r>
              <a:rPr lang="en-US" sz="3200" dirty="0">
                <a:solidFill>
                  <a:schemeClr val="bg1"/>
                </a:solidFill>
              </a:rPr>
              <a:t>, 2016)</a:t>
            </a:r>
          </a:p>
          <a:p>
            <a:pPr marL="0" indent="0">
              <a:buNone/>
            </a:pPr>
            <a:endParaRPr lang="en-US" sz="3200" dirty="0">
              <a:solidFill>
                <a:schemeClr val="bg1"/>
              </a:solidFill>
            </a:endParaRPr>
          </a:p>
          <a:p>
            <a:pPr marL="0" indent="0">
              <a:buNone/>
            </a:pPr>
            <a:endParaRPr lang="en-US" b="1" dirty="0">
              <a:solidFill>
                <a:schemeClr val="bg1"/>
              </a:solidFill>
            </a:endParaRPr>
          </a:p>
          <a:p>
            <a:pPr>
              <a:buFontTx/>
              <a:buChar char="-"/>
            </a:pPr>
            <a:endParaRPr lang="en-US" dirty="0">
              <a:solidFill>
                <a:schemeClr val="bg1"/>
              </a:solidFill>
            </a:endParaRPr>
          </a:p>
        </p:txBody>
      </p:sp>
    </p:spTree>
    <p:extLst>
      <p:ext uri="{BB962C8B-B14F-4D97-AF65-F5344CB8AC3E}">
        <p14:creationId xmlns:p14="http://schemas.microsoft.com/office/powerpoint/2010/main" val="1348019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2AC57-9018-4E04-082C-F0BA58DE6347}"/>
              </a:ext>
            </a:extLst>
          </p:cNvPr>
          <p:cNvSpPr>
            <a:spLocks noGrp="1"/>
          </p:cNvSpPr>
          <p:nvPr>
            <p:ph type="title"/>
          </p:nvPr>
        </p:nvSpPr>
        <p:spPr>
          <a:xfrm>
            <a:off x="838200" y="365125"/>
            <a:ext cx="10515600" cy="1142833"/>
          </a:xfrm>
          <a:effectLst>
            <a:softEdge rad="82543"/>
          </a:effectLst>
        </p:spPr>
        <p:txBody>
          <a:bodyPr>
            <a:normAutofit fontScale="90000"/>
          </a:bodyPr>
          <a:lstStyle/>
          <a:p>
            <a:pPr algn="ctr"/>
            <a:br>
              <a:rPr lang="en-US" b="1" dirty="0">
                <a:solidFill>
                  <a:schemeClr val="bg1"/>
                </a:solidFill>
                <a:latin typeface="Abadi" panose="020B0604020104020204" pitchFamily="34" charset="0"/>
              </a:rPr>
            </a:br>
            <a:br>
              <a:rPr lang="en-US" b="1" dirty="0">
                <a:solidFill>
                  <a:schemeClr val="bg1"/>
                </a:solidFill>
                <a:latin typeface="Abadi" panose="020B0604020104020204" pitchFamily="34" charset="0"/>
              </a:rPr>
            </a:br>
            <a:r>
              <a:rPr lang="en-US" b="1" dirty="0">
                <a:solidFill>
                  <a:schemeClr val="bg1"/>
                </a:solidFill>
                <a:latin typeface="Abadi" panose="020B0604020104020204" pitchFamily="34" charset="0"/>
              </a:rPr>
              <a:t>Parents, Set Your Own House in Order</a:t>
            </a:r>
            <a:br>
              <a:rPr lang="en-US" b="1" dirty="0">
                <a:solidFill>
                  <a:schemeClr val="bg1"/>
                </a:solidFill>
                <a:latin typeface="Abadi" panose="020B0604020104020204" pitchFamily="34" charset="0"/>
              </a:rPr>
            </a:br>
            <a:br>
              <a:rPr lang="en-US" b="1" dirty="0">
                <a:solidFill>
                  <a:schemeClr val="bg1"/>
                </a:solidFill>
                <a:latin typeface="Abadi" panose="020B0604020104020204" pitchFamily="34" charset="0"/>
              </a:rPr>
            </a:br>
            <a:endParaRPr lang="en-US" b="1" dirty="0">
              <a:latin typeface="Abadi" panose="020B0604020104020204" pitchFamily="34" charset="0"/>
            </a:endParaRPr>
          </a:p>
        </p:txBody>
      </p:sp>
      <p:sp>
        <p:nvSpPr>
          <p:cNvPr id="5" name="Content Placeholder 4">
            <a:extLst>
              <a:ext uri="{FF2B5EF4-FFF2-40B4-BE49-F238E27FC236}">
                <a16:creationId xmlns:a16="http://schemas.microsoft.com/office/drawing/2014/main" id="{248A0A23-C58F-AD8F-A073-96F14A153C39}"/>
              </a:ext>
            </a:extLst>
          </p:cNvPr>
          <p:cNvSpPr>
            <a:spLocks noGrp="1"/>
          </p:cNvSpPr>
          <p:nvPr>
            <p:ph idx="1"/>
          </p:nvPr>
        </p:nvSpPr>
        <p:spPr>
          <a:xfrm>
            <a:off x="457200" y="1507958"/>
            <a:ext cx="11277600" cy="4507831"/>
          </a:xfrm>
          <a:effectLst>
            <a:softEdge rad="654610"/>
          </a:effectLst>
        </p:spPr>
        <p:txBody>
          <a:bodyPr>
            <a:normAutofit lnSpcReduction="10000"/>
          </a:bodyPr>
          <a:lstStyle/>
          <a:p>
            <a:pPr>
              <a:buFontTx/>
              <a:buChar char="-"/>
            </a:pPr>
            <a:endParaRPr lang="en-US" sz="3200" dirty="0">
              <a:solidFill>
                <a:schemeClr val="bg1"/>
              </a:solidFill>
            </a:endParaRPr>
          </a:p>
          <a:p>
            <a:pPr>
              <a:buFontTx/>
              <a:buChar char="-"/>
            </a:pPr>
            <a:r>
              <a:rPr lang="en-US" sz="3200" dirty="0">
                <a:solidFill>
                  <a:schemeClr val="bg1"/>
                </a:solidFill>
              </a:rPr>
              <a:t>Develop an awareness of one’s own emotional development:</a:t>
            </a:r>
          </a:p>
          <a:p>
            <a:pPr marL="0" indent="0">
              <a:buNone/>
            </a:pPr>
            <a:r>
              <a:rPr lang="en-US" sz="3200" dirty="0">
                <a:solidFill>
                  <a:schemeClr val="bg1"/>
                </a:solidFill>
              </a:rPr>
              <a:t>   “Family life is our first school for emotional learning” (Daniel Goleman, 1995)</a:t>
            </a:r>
          </a:p>
          <a:p>
            <a:pPr>
              <a:buFontTx/>
              <a:buChar char="-"/>
            </a:pPr>
            <a:r>
              <a:rPr lang="en-US" sz="3200" dirty="0">
                <a:solidFill>
                  <a:schemeClr val="bg1"/>
                </a:solidFill>
              </a:rPr>
              <a:t>What pushes our buttons?</a:t>
            </a:r>
          </a:p>
          <a:p>
            <a:pPr>
              <a:buFontTx/>
              <a:buChar char="-"/>
            </a:pPr>
            <a:r>
              <a:rPr lang="en-US" sz="3200" dirty="0">
                <a:solidFill>
                  <a:schemeClr val="bg1"/>
                </a:solidFill>
              </a:rPr>
              <a:t>Invisible modeling - Subtle influence (Kahneman) </a:t>
            </a:r>
          </a:p>
          <a:p>
            <a:pPr>
              <a:buFontTx/>
              <a:buChar char="-"/>
            </a:pPr>
            <a:r>
              <a:rPr lang="en-US" sz="3200" dirty="0">
                <a:solidFill>
                  <a:schemeClr val="bg1"/>
                </a:solidFill>
              </a:rPr>
              <a:t>How honest are we? How do we treat others – Right hemisphere of the brain</a:t>
            </a:r>
          </a:p>
          <a:p>
            <a:pPr>
              <a:buFontTx/>
              <a:buChar char="-"/>
            </a:pPr>
            <a:r>
              <a:rPr lang="en-US" sz="3200" i="1" dirty="0">
                <a:solidFill>
                  <a:schemeClr val="bg1"/>
                </a:solidFill>
              </a:rPr>
              <a:t>Start to stop doing what you know to be wrong </a:t>
            </a:r>
            <a:r>
              <a:rPr lang="en-US" sz="3200" dirty="0">
                <a:solidFill>
                  <a:schemeClr val="bg1"/>
                </a:solidFill>
              </a:rPr>
              <a:t>(Peterson, 2018)</a:t>
            </a:r>
          </a:p>
          <a:p>
            <a:pPr marL="0" indent="0">
              <a:buNone/>
            </a:pPr>
            <a:endParaRPr lang="en-US" sz="3200" dirty="0">
              <a:solidFill>
                <a:schemeClr val="bg1"/>
              </a:solidFill>
            </a:endParaRPr>
          </a:p>
          <a:p>
            <a:pPr marL="0" indent="0">
              <a:buNone/>
            </a:pPr>
            <a:endParaRPr lang="en-US" b="1" dirty="0">
              <a:solidFill>
                <a:schemeClr val="bg1"/>
              </a:solidFill>
            </a:endParaRPr>
          </a:p>
          <a:p>
            <a:pPr>
              <a:buFontTx/>
              <a:buChar char="-"/>
            </a:pPr>
            <a:endParaRPr lang="en-US" dirty="0">
              <a:solidFill>
                <a:schemeClr val="bg1"/>
              </a:solidFill>
            </a:endParaRPr>
          </a:p>
        </p:txBody>
      </p:sp>
    </p:spTree>
    <p:extLst>
      <p:ext uri="{BB962C8B-B14F-4D97-AF65-F5344CB8AC3E}">
        <p14:creationId xmlns:p14="http://schemas.microsoft.com/office/powerpoint/2010/main" val="158798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2AC57-9018-4E04-082C-F0BA58DE6347}"/>
              </a:ext>
            </a:extLst>
          </p:cNvPr>
          <p:cNvSpPr>
            <a:spLocks noGrp="1"/>
          </p:cNvSpPr>
          <p:nvPr>
            <p:ph type="title" idx="4294967295"/>
          </p:nvPr>
        </p:nvSpPr>
        <p:spPr>
          <a:xfrm>
            <a:off x="0" y="365125"/>
            <a:ext cx="10515600" cy="1143000"/>
          </a:xfrm>
          <a:effectLst>
            <a:softEdge rad="82543"/>
          </a:effectLst>
        </p:spPr>
        <p:txBody>
          <a:bodyPr>
            <a:normAutofit fontScale="90000"/>
          </a:bodyPr>
          <a:lstStyle/>
          <a:p>
            <a:pPr algn="ctr"/>
            <a:br>
              <a:rPr lang="en-US" b="1" dirty="0">
                <a:solidFill>
                  <a:schemeClr val="bg1"/>
                </a:solidFill>
                <a:latin typeface="Abadi" panose="020B0604020104020204" pitchFamily="34" charset="0"/>
              </a:rPr>
            </a:br>
            <a:br>
              <a:rPr lang="en-US" b="1" dirty="0">
                <a:solidFill>
                  <a:schemeClr val="bg1"/>
                </a:solidFill>
                <a:latin typeface="Abadi" panose="020B0604020104020204" pitchFamily="34" charset="0"/>
              </a:rPr>
            </a:br>
            <a:r>
              <a:rPr lang="en-US" b="1" dirty="0">
                <a:solidFill>
                  <a:schemeClr val="bg1"/>
                </a:solidFill>
                <a:latin typeface="Abadi" panose="020B0604020104020204" pitchFamily="34" charset="0"/>
              </a:rPr>
              <a:t>Resources </a:t>
            </a:r>
            <a:br>
              <a:rPr lang="en-US" b="1" dirty="0">
                <a:solidFill>
                  <a:schemeClr val="bg1"/>
                </a:solidFill>
                <a:latin typeface="Abadi" panose="020B0604020104020204" pitchFamily="34" charset="0"/>
              </a:rPr>
            </a:br>
            <a:br>
              <a:rPr lang="en-US" b="1" dirty="0">
                <a:solidFill>
                  <a:schemeClr val="bg1"/>
                </a:solidFill>
                <a:latin typeface="Abadi" panose="020B0604020104020204" pitchFamily="34" charset="0"/>
              </a:rPr>
            </a:br>
            <a:endParaRPr lang="en-US" b="1" dirty="0">
              <a:latin typeface="Abadi" panose="020B0604020104020204" pitchFamily="34" charset="0"/>
            </a:endParaRPr>
          </a:p>
        </p:txBody>
      </p:sp>
      <p:pic>
        <p:nvPicPr>
          <p:cNvPr id="4" name="Picture 3">
            <a:extLst>
              <a:ext uri="{FF2B5EF4-FFF2-40B4-BE49-F238E27FC236}">
                <a16:creationId xmlns:a16="http://schemas.microsoft.com/office/drawing/2014/main" id="{D98E8CC7-26D3-B4D2-256E-5B194441D2FD}"/>
              </a:ext>
            </a:extLst>
          </p:cNvPr>
          <p:cNvPicPr>
            <a:picLocks noChangeAspect="1"/>
          </p:cNvPicPr>
          <p:nvPr/>
        </p:nvPicPr>
        <p:blipFill>
          <a:blip r:embed="rId3"/>
          <a:stretch>
            <a:fillRect/>
          </a:stretch>
        </p:blipFill>
        <p:spPr>
          <a:xfrm>
            <a:off x="526144" y="1452013"/>
            <a:ext cx="2368747" cy="3578167"/>
          </a:xfrm>
          <a:prstGeom prst="rect">
            <a:avLst/>
          </a:prstGeom>
        </p:spPr>
      </p:pic>
      <p:pic>
        <p:nvPicPr>
          <p:cNvPr id="6" name="Picture 5">
            <a:extLst>
              <a:ext uri="{FF2B5EF4-FFF2-40B4-BE49-F238E27FC236}">
                <a16:creationId xmlns:a16="http://schemas.microsoft.com/office/drawing/2014/main" id="{2B9F3B84-FAC1-26B1-B2F7-CF001C34CAA7}"/>
              </a:ext>
            </a:extLst>
          </p:cNvPr>
          <p:cNvPicPr>
            <a:picLocks noChangeAspect="1"/>
          </p:cNvPicPr>
          <p:nvPr/>
        </p:nvPicPr>
        <p:blipFill>
          <a:blip r:embed="rId4"/>
          <a:stretch>
            <a:fillRect/>
          </a:stretch>
        </p:blipFill>
        <p:spPr>
          <a:xfrm>
            <a:off x="3421034" y="1395903"/>
            <a:ext cx="2324100" cy="3578167"/>
          </a:xfrm>
          <a:prstGeom prst="rect">
            <a:avLst/>
          </a:prstGeom>
        </p:spPr>
      </p:pic>
      <p:pic>
        <p:nvPicPr>
          <p:cNvPr id="7" name="Picture 6">
            <a:extLst>
              <a:ext uri="{FF2B5EF4-FFF2-40B4-BE49-F238E27FC236}">
                <a16:creationId xmlns:a16="http://schemas.microsoft.com/office/drawing/2014/main" id="{1152495A-C03E-9877-C83E-4947E96FC206}"/>
              </a:ext>
            </a:extLst>
          </p:cNvPr>
          <p:cNvPicPr>
            <a:picLocks noChangeAspect="1"/>
          </p:cNvPicPr>
          <p:nvPr/>
        </p:nvPicPr>
        <p:blipFill>
          <a:blip r:embed="rId5"/>
          <a:stretch>
            <a:fillRect/>
          </a:stretch>
        </p:blipFill>
        <p:spPr>
          <a:xfrm>
            <a:off x="9131419" y="1395902"/>
            <a:ext cx="2355293" cy="2344825"/>
          </a:xfrm>
          <a:prstGeom prst="rect">
            <a:avLst/>
          </a:prstGeom>
        </p:spPr>
      </p:pic>
      <p:pic>
        <p:nvPicPr>
          <p:cNvPr id="8" name="Picture 7">
            <a:extLst>
              <a:ext uri="{FF2B5EF4-FFF2-40B4-BE49-F238E27FC236}">
                <a16:creationId xmlns:a16="http://schemas.microsoft.com/office/drawing/2014/main" id="{9C2DDAED-7ADA-48B7-6762-3ADFB382E64A}"/>
              </a:ext>
            </a:extLst>
          </p:cNvPr>
          <p:cNvPicPr>
            <a:picLocks noChangeAspect="1"/>
          </p:cNvPicPr>
          <p:nvPr/>
        </p:nvPicPr>
        <p:blipFill>
          <a:blip r:embed="rId6"/>
          <a:stretch>
            <a:fillRect/>
          </a:stretch>
        </p:blipFill>
        <p:spPr>
          <a:xfrm>
            <a:off x="6276226" y="1395901"/>
            <a:ext cx="2324100" cy="3578167"/>
          </a:xfrm>
          <a:prstGeom prst="rect">
            <a:avLst/>
          </a:prstGeom>
        </p:spPr>
      </p:pic>
    </p:spTree>
    <p:extLst>
      <p:ext uri="{BB962C8B-B14F-4D97-AF65-F5344CB8AC3E}">
        <p14:creationId xmlns:p14="http://schemas.microsoft.com/office/powerpoint/2010/main" val="4193899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870</TotalTime>
  <Words>846</Words>
  <Application>Microsoft Office PowerPoint</Application>
  <PresentationFormat>Widescreen</PresentationFormat>
  <Paragraphs>94</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Abadi</vt:lpstr>
      <vt:lpstr>Arial</vt:lpstr>
      <vt:lpstr>Calibri</vt:lpstr>
      <vt:lpstr>Calibri Light</vt:lpstr>
      <vt:lpstr>Office Theme</vt:lpstr>
      <vt:lpstr>      Building Resilience with Your Teens  Dr Yehuda Marshall Clinical Psychologist</vt:lpstr>
      <vt:lpstr>  Adolescence  </vt:lpstr>
      <vt:lpstr> Be an Emotional Coach  (EC)</vt:lpstr>
      <vt:lpstr>Love with Limits</vt:lpstr>
      <vt:lpstr>  Set Limits</vt:lpstr>
      <vt:lpstr>Time!!</vt:lpstr>
      <vt:lpstr>  Developing Spirituality &amp; Meaning  </vt:lpstr>
      <vt:lpstr>  Parents, Set Your Own House in Order  </vt:lpstr>
      <vt:lpstr>  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Resilience with Your Teens  Dr Yehuda Marshall Clinical Psychologist</dc:title>
  <dc:creator>Yehuda Marshall</dc:creator>
  <cp:lastModifiedBy>Katy Ross</cp:lastModifiedBy>
  <cp:revision>2</cp:revision>
  <dcterms:created xsi:type="dcterms:W3CDTF">2023-05-16T20:24:47Z</dcterms:created>
  <dcterms:modified xsi:type="dcterms:W3CDTF">2023-05-19T08:09:04Z</dcterms:modified>
</cp:coreProperties>
</file>